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2" autoAdjust="0"/>
  </p:normalViewPr>
  <p:slideViewPr>
    <p:cSldViewPr snapToGrid="0">
      <p:cViewPr varScale="1">
        <p:scale>
          <a:sx n="56" d="100"/>
          <a:sy n="56" d="100"/>
        </p:scale>
        <p:origin x="10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AD795-6048-47D6-8149-2BFC9309647C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D450-BC55-4ADC-8E87-A11ACD4EC7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205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DD450-BC55-4ADC-8E87-A11ACD4EC71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43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BB6BCD-104D-F822-1D2C-CF312BF03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28930C-DF5C-14E4-5EFE-1B19E4E33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C146D7-56DB-1B9D-E284-B3B1B591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1A01C4-A9AF-EA21-D9C9-338310F3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39E0A1-8ACA-3FB1-218F-1A7F0A1F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78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019C41-6A19-CB8F-A3CD-8A615A60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DE76322-77D6-F9BA-4733-BA709571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C525C3-09EA-2DE5-F4E7-84F4DEFA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08530FE-0C7D-7F9E-F7F9-2BE872A0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BD6A4A-EAE4-60B7-A9C4-CC6AD719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459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D98A2BB-9361-0F61-3371-801032DA0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50EE191-506C-2050-391B-A75F1E95C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C85BB0-A168-9F5F-A84F-151916AF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83E32E-6EA6-C192-3D18-BD765A60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A1B173-16EB-F8EF-D254-E73BB8E3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40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B4A949-958E-8838-BB17-B8F56BC7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FA486D-E0BB-5AA9-7E97-451E26F8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2D543B5-B792-5A54-49C2-297559AC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9F0A8F-318D-04F3-7846-C8C4773D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718A39-0A17-2AF9-23C8-E3F0EE43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05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4EB0E97-4F1B-C06B-E226-61D4C390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1DD4C-7BD5-F0CC-AB06-C5AB0D0DB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D221898-2BE7-3821-F5CE-E3BA3D48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9B8F09-D26E-F5C8-9B23-3F667ED3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BF821A-8691-95C3-D727-8C376A14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79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0F9F34-61DA-FB76-EB96-DEC40232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88A5E7-9C8C-5ED4-996F-378E12BF1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563CB04-03A6-7E35-32AE-1CADDDCBF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65BF9EB-8BB6-92DE-5455-77A92B00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D535F11-76E4-7D50-38D0-09BA00A7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703A097-557F-E89C-271F-10077A220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79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7BC788-BD1C-317A-F8C0-F260E150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DE7FA18-BE19-9BBF-3AA2-705E28C7E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80F162-38C4-611E-6BAD-081092085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42957CD-060B-A2E6-7694-5625E149F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E6E6F4D-1F41-C148-BC99-43073DF82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551374-283D-0171-98CA-2B5F16A4A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4365970-544C-9C11-CF9F-79C4F435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C61E0B3-4596-91F9-7CD2-E86BE3613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19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5C3604-3CA5-6D00-8BC2-DF67B684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FAAD09B-176F-3A56-F794-6952FDAD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68E0B32-4288-F5D6-44A1-813A9BA8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B364633-2EAB-D7ED-09B5-FFCE3F98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709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BEC0BB5-9D34-39F7-D2F8-3219DF65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9D261ED-074C-526A-18DE-43BEA1C2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09E44B-9C21-52DA-6747-F63FCA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7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61C068-B4CE-0C40-A292-AB78AD93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19340-7443-D80D-A2F5-FE071C8D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81D8405-18DA-0CB7-F4BD-F801E6122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375F051-5E94-D443-064C-7B214AA0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8B5AC77-B614-9B0F-0A34-9E147168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1D5B5E-5DB2-367B-E442-80A785B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93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31B9D4-9B66-46E9-E64F-1D399831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DC2FC2-F7C3-535E-D60F-A0B86D347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FBD06FF-EFCA-E6A1-4516-02A658809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7E46604-1C9A-2829-EA27-B157E140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1646BA3-1CF8-A1FE-6594-7B4F60C1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6146795-1614-1EED-24FC-27FD50AC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88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F27DEA4-4C6A-258B-AAD3-CE985FF9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BBB6A32-2B2B-A3EE-F6F6-7300D6F55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3571CB5-B5DA-031F-90BC-94F66CCCE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4046F-FB93-402F-9E49-F78697060F42}" type="datetimeFigureOut">
              <a:rPr lang="hu-HU" smtClean="0"/>
              <a:t>2026. 05. 18.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6DC070-3966-B8A0-E372-06FE172E8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FA82471-C0A8-CD36-398C-DF8BEEB46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E033C-D7DA-4A89-A009-F8F444D55A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34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2">
                <a:lumMod val="40000"/>
                <a:lumOff val="60000"/>
              </a:schemeClr>
            </a:gs>
            <a:gs pos="88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CF1790-C1A6-125B-2F5C-A0E945515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közönséges dió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3578F5A-2E00-9C18-399F-468D00EC2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Németh Bálint: Kemény dió</a:t>
            </a:r>
          </a:p>
          <a:p>
            <a:r>
              <a:rPr lang="hu-HU" dirty="0"/>
              <a:t>Szitakötő 74. szám, 43. oldal</a:t>
            </a:r>
          </a:p>
        </p:txBody>
      </p:sp>
    </p:spTree>
    <p:extLst>
      <p:ext uri="{BB962C8B-B14F-4D97-AF65-F5344CB8AC3E}">
        <p14:creationId xmlns:p14="http://schemas.microsoft.com/office/powerpoint/2010/main" val="241682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EB9E83-DDE3-C24A-A50B-03CBA1A0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513715"/>
            <a:ext cx="8385810" cy="6344285"/>
          </a:xfrm>
        </p:spPr>
        <p:txBody>
          <a:bodyPr>
            <a:normAutofit/>
          </a:bodyPr>
          <a:lstStyle/>
          <a:p>
            <a:r>
              <a:rPr lang="hu-HU" dirty="0"/>
              <a:t>          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            </a:t>
            </a:r>
            <a:r>
              <a:rPr lang="hu-HU" b="1" dirty="0"/>
              <a:t>Köszönöm a figyelmet</a:t>
            </a: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sz="3200" dirty="0"/>
              <a:t>készítette: Bathó Sylvia</a:t>
            </a:r>
            <a:br>
              <a:rPr lang="hu-HU" dirty="0"/>
            </a:br>
            <a:r>
              <a:rPr lang="hu-HU" sz="2000" dirty="0"/>
              <a:t>ŠZŠ – Speciális Alapiskola</a:t>
            </a:r>
            <a:br>
              <a:rPr lang="hu-HU" sz="2000" dirty="0"/>
            </a:br>
            <a:r>
              <a:rPr lang="hu-HU" sz="2000" dirty="0" err="1"/>
              <a:t>Komárňanská</a:t>
            </a:r>
            <a:r>
              <a:rPr lang="hu-HU" sz="2000" dirty="0"/>
              <a:t> 42</a:t>
            </a:r>
            <a:br>
              <a:rPr lang="hu-HU" sz="2000" dirty="0"/>
            </a:br>
            <a:r>
              <a:rPr lang="hu-HU" sz="2000" dirty="0"/>
              <a:t>94701 </a:t>
            </a:r>
            <a:r>
              <a:rPr lang="hu-HU" sz="2000" dirty="0" err="1"/>
              <a:t>Hurbanovo</a:t>
            </a:r>
            <a:br>
              <a:rPr lang="hu-HU" sz="2000" dirty="0"/>
            </a:br>
            <a:r>
              <a:rPr lang="hu-HU" sz="2000" dirty="0"/>
              <a:t>Szlovákia</a:t>
            </a:r>
            <a:br>
              <a:rPr lang="hu-HU" sz="2000" dirty="0"/>
            </a:br>
            <a:r>
              <a:rPr lang="hu-HU" sz="2000" dirty="0"/>
              <a:t>2026.05.18.</a:t>
            </a:r>
          </a:p>
        </p:txBody>
      </p:sp>
    </p:spTree>
    <p:extLst>
      <p:ext uri="{BB962C8B-B14F-4D97-AF65-F5344CB8AC3E}">
        <p14:creationId xmlns:p14="http://schemas.microsoft.com/office/powerpoint/2010/main" val="120619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DA85F0-EA6B-554E-EFE8-A74F5B19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u-HU" sz="3600" dirty="0"/>
              <a:t>Származása, történelme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C091793-6A7D-9CD9-1D3B-5D01AE09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46" b="7622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FE4411-2C7B-2DBA-87A5-03A95B72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u-HU" sz="1800"/>
              <a:t>Származás: Közép-Ázsia és Délkelet-Európa őshonos növénye.</a:t>
            </a:r>
          </a:p>
          <a:p>
            <a:r>
              <a:rPr lang="hu-HU" sz="1800"/>
              <a:t>Történelem: Már az ókorban is ismerték és termesztették.</a:t>
            </a:r>
          </a:p>
          <a:p>
            <a:r>
              <a:rPr lang="hu-HU" sz="1800"/>
              <a:t>Elnevezés: A latin Juglans név jelentése: „Jupiter makkja”.</a:t>
            </a:r>
          </a:p>
          <a:p>
            <a:r>
              <a:rPr lang="hu-HU" sz="1800"/>
              <a:t>Elterjedés: Világszerte termesztik a mérsékelt égövben.</a:t>
            </a:r>
          </a:p>
        </p:txBody>
      </p:sp>
    </p:spTree>
    <p:extLst>
      <p:ext uri="{BB962C8B-B14F-4D97-AF65-F5344CB8AC3E}">
        <p14:creationId xmlns:p14="http://schemas.microsoft.com/office/powerpoint/2010/main" val="71726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CC0A4B-92B0-2700-D59A-0E82B6D5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74" y="126668"/>
            <a:ext cx="4232003" cy="1108738"/>
          </a:xfrm>
        </p:spPr>
        <p:txBody>
          <a:bodyPr anchor="b">
            <a:normAutofit/>
          </a:bodyPr>
          <a:lstStyle/>
          <a:p>
            <a:r>
              <a:rPr lang="hu-HU" dirty="0"/>
              <a:t>A diófa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4018DD-117C-E222-6798-19FA56A01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76" y="1696215"/>
            <a:ext cx="4579876" cy="4497755"/>
          </a:xfrm>
        </p:spPr>
        <p:txBody>
          <a:bodyPr>
            <a:normAutofit/>
          </a:bodyPr>
          <a:lstStyle/>
          <a:p>
            <a:r>
              <a:rPr lang="hu-HU" sz="2400" dirty="0"/>
              <a:t>Termet: Magasra </a:t>
            </a:r>
            <a:r>
              <a:rPr lang="hu-HU" sz="2400" dirty="0" err="1"/>
              <a:t>növő</a:t>
            </a:r>
            <a:r>
              <a:rPr lang="hu-HU" sz="2400" dirty="0"/>
              <a:t> (akár 20-30 méter), terebélyes, lombhullató fa.</a:t>
            </a:r>
          </a:p>
          <a:p>
            <a:r>
              <a:rPr lang="hu-HU" sz="2400" dirty="0"/>
              <a:t>Élettartam: Hosszú életű, akár 100-150 évig is elélhet.</a:t>
            </a:r>
          </a:p>
          <a:p>
            <a:r>
              <a:rPr lang="hu-HU" sz="2400" dirty="0"/>
              <a:t>Gyökérzet: Mélyre hatoló karógyökérzet jellemzi.</a:t>
            </a:r>
          </a:p>
          <a:p>
            <a:r>
              <a:rPr lang="hu-HU" sz="2400" dirty="0"/>
              <a:t>Kéreg: Fiatalon sima és szürke, idősebb korban mélyen repedezett</a:t>
            </a:r>
            <a:r>
              <a:rPr lang="hu-HU" sz="2000" dirty="0"/>
              <a:t>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6A599D4-729D-2BB5-6AEB-A8BB0CABFA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01" r="1434" b="1"/>
          <a:stretch>
            <a:fillRect/>
          </a:stretch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DCF68B6-1FDE-D6A5-A0A1-126DCEAE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86" r="2" b="2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AA3F-5A3A-FC9E-263D-F250C14F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96" b="-2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506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7878F9D-DE49-C4D9-52CC-131A4597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hu-HU"/>
              <a:t>Levelei, virágzata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6203B0-BF5F-3E2D-A68D-0F34E118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hu-HU" sz="2400"/>
              <a:t>Levelek: Páratlanul szárnyasan összetett levelek (illatosak, csersavban gazdagok).</a:t>
            </a:r>
          </a:p>
          <a:p>
            <a:r>
              <a:rPr lang="hu-HU" sz="2400"/>
              <a:t>Virágzat: Egylaki, váltivarú növény.</a:t>
            </a:r>
          </a:p>
          <a:p>
            <a:r>
              <a:rPr lang="hu-HU" sz="2400"/>
              <a:t>Porzós virágok: Barkavirágzatot alkotnak.</a:t>
            </a:r>
          </a:p>
          <a:p>
            <a:r>
              <a:rPr lang="hu-HU" sz="2400"/>
              <a:t>Termős virágok: A hajtások végén magányosan vagy csoportosan ülnek.</a:t>
            </a:r>
          </a:p>
          <a:p>
            <a:r>
              <a:rPr lang="hu-HU" sz="2400"/>
              <a:t>Beporzás: A szél segítségével történik (anemofília).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FCF23C6-EB3F-F273-08B6-C626A9F1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031" r="2" b="9775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3" name="Arc 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6F08C67-9C75-E858-6C13-7C8A85E0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78" r="19006" b="-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912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2">
                <a:lumMod val="40000"/>
                <a:lumOff val="60000"/>
              </a:schemeClr>
            </a:gs>
            <a:gs pos="88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0E7DD30-4DA9-215F-64DB-B87F9EFB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990" y="423913"/>
            <a:ext cx="6798541" cy="638079"/>
          </a:xfrm>
        </p:spPr>
        <p:txBody>
          <a:bodyPr anchor="b">
            <a:normAutofit fontScale="90000"/>
          </a:bodyPr>
          <a:lstStyle/>
          <a:p>
            <a:r>
              <a:rPr lang="hu-HU" sz="4000" dirty="0"/>
              <a:t>A termés, a dió szerkezete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252F93-C0F2-5F0C-F69A-3DDE6CC7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7" r="9707" b="-1"/>
          <a:stretch>
            <a:fillRect/>
          </a:stretch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C74217-07D2-72A6-1C8E-A13A39B7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744" y="2068285"/>
            <a:ext cx="5125644" cy="4525733"/>
          </a:xfrm>
        </p:spPr>
        <p:txBody>
          <a:bodyPr>
            <a:normAutofit/>
          </a:bodyPr>
          <a:lstStyle/>
          <a:p>
            <a:r>
              <a:rPr lang="hu-HU" sz="2000" dirty="0"/>
              <a:t>Terméstípus: </a:t>
            </a:r>
            <a:r>
              <a:rPr lang="hu-HU" sz="2000" dirty="0" err="1"/>
              <a:t>Botanikailag</a:t>
            </a:r>
            <a:r>
              <a:rPr lang="hu-HU" sz="2000" dirty="0"/>
              <a:t> csonthéjas terméshez hasonló zárt áltermés.</a:t>
            </a:r>
          </a:p>
          <a:p>
            <a:r>
              <a:rPr lang="hu-HU" sz="2000" dirty="0"/>
              <a:t>Zöld burok (kopáncs): Éréskor megreped, megfeketíti a kezet (</a:t>
            </a:r>
            <a:r>
              <a:rPr lang="hu-HU" sz="2000" dirty="0" err="1"/>
              <a:t>juglon</a:t>
            </a:r>
            <a:r>
              <a:rPr lang="hu-HU" sz="2000" dirty="0"/>
              <a:t> tartalom).</a:t>
            </a:r>
          </a:p>
          <a:p>
            <a:r>
              <a:rPr lang="hu-HU" sz="2000" dirty="0"/>
              <a:t>Kemény csonthéj: Megvédi a belső magot.</a:t>
            </a:r>
          </a:p>
          <a:p>
            <a:r>
              <a:rPr lang="hu-HU" sz="2000" dirty="0"/>
              <a:t>Dióbél: Két nagy, tekervényes, agyformájú sziklevélből áll.</a:t>
            </a:r>
          </a:p>
        </p:txBody>
      </p:sp>
    </p:spTree>
    <p:extLst>
      <p:ext uri="{BB962C8B-B14F-4D97-AF65-F5344CB8AC3E}">
        <p14:creationId xmlns:p14="http://schemas.microsoft.com/office/powerpoint/2010/main" val="6912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0E4B2F-7BD5-55E9-87A5-CE97B063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dióban lévő tápanyagok: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8BE3F0-05D4-1CF0-55AE-14BCB7D9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74081"/>
            <a:ext cx="6477000" cy="4351338"/>
          </a:xfrm>
        </p:spPr>
        <p:txBody>
          <a:bodyPr/>
          <a:lstStyle/>
          <a:p>
            <a:r>
              <a:rPr lang="hu-HU" dirty="0"/>
              <a:t>Egészséges zsírok: Gazdag omega-3 zsírsavakban (alfa-</a:t>
            </a:r>
            <a:r>
              <a:rPr lang="hu-HU" dirty="0" err="1"/>
              <a:t>linolénsav</a:t>
            </a:r>
            <a:r>
              <a:rPr lang="hu-HU" dirty="0"/>
              <a:t>).</a:t>
            </a:r>
          </a:p>
          <a:p>
            <a:r>
              <a:rPr lang="hu-HU" dirty="0"/>
              <a:t>Fehérje és rost: Magas növényi fehérje- és élelmirost-tartalom.</a:t>
            </a:r>
          </a:p>
          <a:p>
            <a:r>
              <a:rPr lang="hu-HU" dirty="0"/>
              <a:t>Vitaminok: B-vitaminok (B1, B2, B6) és E-vitamin forrás.</a:t>
            </a:r>
          </a:p>
          <a:p>
            <a:r>
              <a:rPr lang="hu-HU" dirty="0"/>
              <a:t>Ásványi anyagok: Magnézium, kálium, foszfor, cink és vas.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EFAB7FD-E7F9-4497-8C25-79B6E44FF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57" y="164646"/>
            <a:ext cx="3469821" cy="344313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AC1F810-708A-C222-C98F-385F7A08B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87" y="3953310"/>
            <a:ext cx="2505425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E2419B-C3B6-BE1B-AC4B-BC2588C5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dió fogyasztásának hatásai az emberi szervezetre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053392-FDE5-992D-FC66-3C439AB8C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2580" cy="466725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Szív- és érrendszer: Segít a koleszterinszint szabályozásában.</a:t>
            </a:r>
          </a:p>
          <a:p>
            <a:r>
              <a:rPr lang="hu-HU" dirty="0"/>
              <a:t>Agyfunkciók: Támogatja a memóriát és a koncentrációt (antioxidánsok).</a:t>
            </a:r>
          </a:p>
          <a:p>
            <a:r>
              <a:rPr lang="hu-HU" dirty="0"/>
              <a:t>Immunrendszer: Erősíti a szervezet védekezőképességét.</a:t>
            </a:r>
          </a:p>
          <a:p>
            <a:r>
              <a:rPr lang="hu-HU" dirty="0"/>
              <a:t>Gyulladáscsökkentő: Csökkenti a krónikus gyulladások kockázatát.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7189944-95BB-8AAB-DF40-EA2648AC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1343660"/>
            <a:ext cx="2619375" cy="17430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08BE639-ECCB-B150-C763-81C3B84AF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610" y="3753259"/>
            <a:ext cx="2213610" cy="273961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7EDAD80-9531-1A89-351F-4707A7119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480" y="2215197"/>
            <a:ext cx="2792660" cy="28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242DBD-C33A-7F7E-6851-55DA30DB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5DD4F8-B7BD-B375-DB8A-94D407FA9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831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Gasztronómia: Sütemények, saláták, olajok, likőrök alapanyaga.</a:t>
            </a:r>
          </a:p>
          <a:p>
            <a:r>
              <a:rPr lang="hu-HU" dirty="0"/>
              <a:t>Gyógyászat: A diófa leveléből készült tea gyulladáscsökkentő hatású.</a:t>
            </a:r>
          </a:p>
          <a:p>
            <a:r>
              <a:rPr lang="hu-HU" dirty="0"/>
              <a:t>Faipar: Nemes és értékes keményfa, luxusbútorokhoz és burkolatokhoz.</a:t>
            </a:r>
          </a:p>
          <a:p>
            <a:r>
              <a:rPr lang="hu-HU" dirty="0"/>
              <a:t>Kozmetika: A dióhéj őrleményét bőrradírokban használják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1477B00-5051-3464-3095-C61D38DAC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781" y="4470877"/>
            <a:ext cx="2609850" cy="17526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30724E6-F68E-4FC8-087B-9945E1E00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122" y="170656"/>
            <a:ext cx="2657475" cy="17145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822DE06-73D2-E597-4850-6780BDD6B8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188" y="1607343"/>
            <a:ext cx="1743075" cy="26193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682A0C3-47D1-1796-9DD1-5A0E3FFD2B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509" y="2420145"/>
            <a:ext cx="1790700" cy="25527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0B2B64E2-B86A-D4F0-A962-8AEBCFC22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2431" y="170656"/>
            <a:ext cx="1405358" cy="2873375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0E54D9DD-85F7-C0D0-7433-478BD2C6AB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6063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923C5A-8EE3-74EB-7279-6D582E4C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19392"/>
            <a:ext cx="10515600" cy="617855"/>
          </a:xfrm>
        </p:spPr>
        <p:txBody>
          <a:bodyPr>
            <a:normAutofit fontScale="90000"/>
          </a:bodyPr>
          <a:lstStyle/>
          <a:p>
            <a:r>
              <a:rPr lang="hu-HU" dirty="0"/>
              <a:t>A dió környezeti igényei és főbb kártevői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58617E-ECA3-6192-5809-FE415E08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733232"/>
            <a:ext cx="4351020" cy="490537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Fény és hő: Fényigényes, a tavaszi fagyokra érzékeny.</a:t>
            </a:r>
          </a:p>
          <a:p>
            <a:r>
              <a:rPr lang="hu-HU" dirty="0"/>
              <a:t>Talaj: A mélyrétegű, tápanyagban gazdag, jó vízgazdálkodású talajt kedveli.</a:t>
            </a:r>
          </a:p>
          <a:p>
            <a:r>
              <a:rPr lang="hu-HU" dirty="0"/>
              <a:t>Főbb kártevők: Dióburok-fúrólégy, almamoly.</a:t>
            </a:r>
          </a:p>
          <a:p>
            <a:r>
              <a:rPr lang="hu-HU" dirty="0"/>
              <a:t>Főbb betegségek: </a:t>
            </a:r>
            <a:r>
              <a:rPr lang="hu-HU" dirty="0" err="1"/>
              <a:t>Gnomóniás</a:t>
            </a:r>
            <a:r>
              <a:rPr lang="hu-HU" dirty="0"/>
              <a:t> foltosság, baktériumos rák.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4EFA771-042E-3A35-A6A2-8EB9B42C6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835" y="1142048"/>
            <a:ext cx="2343150" cy="19526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EF1C9A1-1C47-E251-4FE9-3B8B7FDB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660" y="4243863"/>
            <a:ext cx="2857500" cy="16002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4CB8F1E-3E58-BC46-E460-9D54686AE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122" y="4790758"/>
            <a:ext cx="2466975" cy="184785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8FFDC24-D062-BC7D-BF52-BABF927C0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241" y="1429544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8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414</Words>
  <Application>Microsoft Office PowerPoint</Application>
  <PresentationFormat>Szélesvásznú</PresentationFormat>
  <Paragraphs>46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Office-téma</vt:lpstr>
      <vt:lpstr>A közönséges dió</vt:lpstr>
      <vt:lpstr>Származása, történelme</vt:lpstr>
      <vt:lpstr>A diófa jellemzői</vt:lpstr>
      <vt:lpstr>Levelei, virágzata</vt:lpstr>
      <vt:lpstr>A termés, a dió szerkezete</vt:lpstr>
      <vt:lpstr>A dióban lévő tápanyagok:</vt:lpstr>
      <vt:lpstr>A dió fogyasztásának hatásai az emberi szervezetre</vt:lpstr>
      <vt:lpstr>Felhasználása</vt:lpstr>
      <vt:lpstr>A dió környezeti igényei és főbb kártevői</vt:lpstr>
      <vt:lpstr>                         Köszönöm a figyelmet     készítette: Bathó Sylvia ŠZŠ – Speciális Alapiskola Komárňanská 42 94701 Hurbanovo Szlovákia 2026.05.18.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Bathóová Sylvia</dc:creator>
  <cp:lastModifiedBy>Bathóová Sylvia</cp:lastModifiedBy>
  <cp:revision>2</cp:revision>
  <dcterms:created xsi:type="dcterms:W3CDTF">2026-05-16T09:13:26Z</dcterms:created>
  <dcterms:modified xsi:type="dcterms:W3CDTF">2026-05-18T09:27:37Z</dcterms:modified>
</cp:coreProperties>
</file>