
<file path=[Content_Types].xml><?xml version="1.0" encoding="utf-8"?>
<Types xmlns="http://schemas.openxmlformats.org/package/2006/content-types">
  <Default Extension="jpeg" ContentType="image/jpeg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media/image10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3" r:id="rId8"/>
    <p:sldId id="264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70" autoAdjust="0"/>
    <p:restoredTop sz="94660"/>
  </p:normalViewPr>
  <p:slideViewPr>
    <p:cSldViewPr snapToGrid="0">
      <p:cViewPr varScale="1">
        <p:scale>
          <a:sx n="96" d="100"/>
          <a:sy n="96" d="100"/>
        </p:scale>
        <p:origin x="184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EC014E-32E8-BC91-190E-85B3C74C9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8" y="964075"/>
            <a:ext cx="4654297" cy="373989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4822842"/>
            <a:ext cx="4206240" cy="138074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2603722-CE80-C718-39E9-BB79F1F68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84C280F-E753-FE97-A722-F86168AC97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41248" y="964074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17A08-C834-F239-A3DF-2D1295F0AE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E80C6A5-61FE-078D-49D9-31BD129401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0341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E6C4595-90D4-94E6-CEBA-82807457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658679"/>
            <a:ext cx="10780776" cy="4925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734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5218032"/>
            <a:ext cx="10972800" cy="786384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972629"/>
            <a:ext cx="10972800" cy="480373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8BD73-E6AB-68A9-F41B-313E0C44777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396119" y="5787191"/>
            <a:ext cx="1503444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AA6162-61A3-2C41-311C-F407FC4B4DA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DABF624-39B6-C7A2-98E7-26593626B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498994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B102F-64E7-9387-1F8F-DB4AC825773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342499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E84C31D-CC85-27E5-FD9F-627C926D5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78608"/>
            <a:ext cx="7879335" cy="3592629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0B934F-7AD0-6CA4-BC4D-9CC30854B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1714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F6486-38AE-54F6-E2F3-8B944C3F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41BD916-71AE-106E-105D-01655950FC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87800" y="368300"/>
            <a:ext cx="7375525" cy="1014413"/>
          </a:xfrm>
        </p:spPr>
        <p:txBody>
          <a:bodyPr anchor="ctr">
            <a:normAutofit/>
          </a:bodyPr>
          <a:lstStyle>
            <a:lvl1pPr algn="r">
              <a:defRPr sz="20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D0054-227E-4953-9BB1-7141F902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2E0F1-15E9-E241-9959-A6D46B69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63148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5842852-3CDE-22AD-D5F0-AAF8279A0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9536"/>
            <a:ext cx="9546336" cy="3675885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D523C5-E38D-F0DE-48C0-B6B8404B6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78921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4EF7E11-76D4-64FA-465B-16540545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947" y="1296083"/>
            <a:ext cx="4353325" cy="4265835"/>
          </a:xfrm>
          <a:custGeom>
            <a:avLst/>
            <a:gdLst>
              <a:gd name="connsiteX0" fmla="*/ 2176663 w 4353325"/>
              <a:gd name="connsiteY0" fmla="*/ 0 h 4265835"/>
              <a:gd name="connsiteX1" fmla="*/ 4353325 w 4353325"/>
              <a:gd name="connsiteY1" fmla="*/ 2176662 h 4265835"/>
              <a:gd name="connsiteX2" fmla="*/ 4353325 w 4353325"/>
              <a:gd name="connsiteY2" fmla="*/ 2712923 h 4265835"/>
              <a:gd name="connsiteX3" fmla="*/ 4353325 w 4353325"/>
              <a:gd name="connsiteY3" fmla="*/ 3733873 h 4265835"/>
              <a:gd name="connsiteX4" fmla="*/ 4353325 w 4353325"/>
              <a:gd name="connsiteY4" fmla="*/ 4265835 h 4265835"/>
              <a:gd name="connsiteX5" fmla="*/ 0 w 4353325"/>
              <a:gd name="connsiteY5" fmla="*/ 4265835 h 4265835"/>
              <a:gd name="connsiteX6" fmla="*/ 0 w 4353325"/>
              <a:gd name="connsiteY6" fmla="*/ 3733873 h 4265835"/>
              <a:gd name="connsiteX7" fmla="*/ 0 w 4353325"/>
              <a:gd name="connsiteY7" fmla="*/ 2712923 h 4265835"/>
              <a:gd name="connsiteX8" fmla="*/ 0 w 4353325"/>
              <a:gd name="connsiteY8" fmla="*/ 2176662 h 4265835"/>
              <a:gd name="connsiteX9" fmla="*/ 2176663 w 4353325"/>
              <a:gd name="connsiteY9" fmla="*/ 0 h 426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3325" h="4265835">
                <a:moveTo>
                  <a:pt x="2176663" y="0"/>
                </a:moveTo>
                <a:cubicBezTo>
                  <a:pt x="3378800" y="0"/>
                  <a:pt x="4353325" y="974525"/>
                  <a:pt x="4353325" y="2176662"/>
                </a:cubicBezTo>
                <a:lnTo>
                  <a:pt x="4353325" y="2712923"/>
                </a:lnTo>
                <a:lnTo>
                  <a:pt x="4353325" y="3733873"/>
                </a:lnTo>
                <a:lnTo>
                  <a:pt x="4353325" y="4265835"/>
                </a:lnTo>
                <a:lnTo>
                  <a:pt x="0" y="4265835"/>
                </a:lnTo>
                <a:lnTo>
                  <a:pt x="0" y="3733873"/>
                </a:lnTo>
                <a:lnTo>
                  <a:pt x="0" y="2712923"/>
                </a:lnTo>
                <a:lnTo>
                  <a:pt x="0" y="2176662"/>
                </a:lnTo>
                <a:cubicBezTo>
                  <a:pt x="0" y="974525"/>
                  <a:pt x="974525" y="0"/>
                  <a:pt x="2176663" y="0"/>
                </a:cubicBezTo>
                <a:close/>
              </a:path>
            </a:pathLst>
          </a:custGeom>
          <a:ln w="6350">
            <a:solidFill>
              <a:schemeClr val="tx1"/>
            </a:solidFill>
          </a:ln>
        </p:spPr>
        <p:txBody>
          <a:bodyPr wrap="square" lIns="182880" tIns="914400" rIns="182880" anchor="ctr" anchorCtr="0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35056" y="1296083"/>
            <a:ext cx="4325112" cy="4265835"/>
          </a:xfrm>
        </p:spPr>
        <p:txBody>
          <a:bodyPr anchor="b" anchorCtr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1279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4608576"/>
            <a:ext cx="4169664" cy="1609344"/>
          </a:xfrm>
        </p:spPr>
        <p:txBody>
          <a:bodyPr anchor="t" anchorCtr="0">
            <a:no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E5AAB3D-814D-597A-6ADE-F522A8116DC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257301" y="1097280"/>
            <a:ext cx="3776470" cy="3168100"/>
          </a:xfrm>
          <a:custGeom>
            <a:avLst/>
            <a:gdLst>
              <a:gd name="connsiteX0" fmla="*/ 1888235 w 3776470"/>
              <a:gd name="connsiteY0" fmla="*/ 0 h 3168100"/>
              <a:gd name="connsiteX1" fmla="*/ 3776470 w 3776470"/>
              <a:gd name="connsiteY1" fmla="*/ 1888235 h 3168100"/>
              <a:gd name="connsiteX2" fmla="*/ 3776470 w 3776470"/>
              <a:gd name="connsiteY2" fmla="*/ 3168100 h 3168100"/>
              <a:gd name="connsiteX3" fmla="*/ 0 w 3776470"/>
              <a:gd name="connsiteY3" fmla="*/ 3168100 h 3168100"/>
              <a:gd name="connsiteX4" fmla="*/ 0 w 3776470"/>
              <a:gd name="connsiteY4" fmla="*/ 1888235 h 3168100"/>
              <a:gd name="connsiteX5" fmla="*/ 1888235 w 3776470"/>
              <a:gd name="connsiteY5" fmla="*/ 0 h 316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76470" h="3168100">
                <a:moveTo>
                  <a:pt x="1888235" y="0"/>
                </a:moveTo>
                <a:cubicBezTo>
                  <a:pt x="2931078" y="0"/>
                  <a:pt x="3776470" y="845392"/>
                  <a:pt x="3776470" y="1888235"/>
                </a:cubicBezTo>
                <a:lnTo>
                  <a:pt x="3776470" y="3168100"/>
                </a:lnTo>
                <a:lnTo>
                  <a:pt x="0" y="3168100"/>
                </a:lnTo>
                <a:lnTo>
                  <a:pt x="0" y="1888235"/>
                </a:lnTo>
                <a:cubicBezTo>
                  <a:pt x="0" y="845392"/>
                  <a:pt x="845392" y="0"/>
                  <a:pt x="1888235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1464" y="841248"/>
            <a:ext cx="4215384" cy="5330952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D2C868-CE73-A5B1-1389-62A23B14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9708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043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2615184"/>
            <a:ext cx="3813048" cy="355701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841248"/>
            <a:ext cx="4956175" cy="355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4378AB-83E7-8777-F6CD-8F19BA4FE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501620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2493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841248"/>
            <a:ext cx="2999232" cy="5184648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6926" y="841248"/>
            <a:ext cx="6260154" cy="51846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8293A07-68F2-BD10-B738-E87F3F3D8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418221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95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152" y="990511"/>
            <a:ext cx="2565593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2271" y="3011335"/>
            <a:ext cx="25599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BD5A515-9970-0784-7927-52F94C270B4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10292564" y="1592958"/>
            <a:ext cx="2973522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523CCEC-6BB2-B704-95E2-87FED823C5B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1208465C-8C77-73BF-D18F-D01907BAC8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0E2A219-E459-07B3-1ED3-CBF7D239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32057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842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483F68-3490-71E7-A7DA-DA46BC48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79715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5FA4-0621-D8F1-73D0-046B7F4D77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C51678-E871-8AD4-08DA-BF7B7013A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D01CE4-E064-7D2F-7D3A-9DA85E2777F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2101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48640"/>
            <a:ext cx="6135624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828800"/>
            <a:ext cx="6135624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C07157-DE89-FE2F-0547-2E4055913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8202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A0C5A-6673-53CC-030B-67BA133D974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521688-F793-E4F2-732B-EEE6F58B758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BE29E-7417-B57C-BA94-1DBC14BE46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7233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6858000" cy="932688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626C00-7A36-46A2-880D-F484910B3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077761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F6D8B-36A2-DF79-CDB9-885694DCA71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2396A-E38F-CC9C-7303-71F99D08208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B0E4B-031C-4F2A-1993-D824DD71F7D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1730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83413"/>
            <a:ext cx="4361688" cy="1262639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979461"/>
            <a:ext cx="4360863" cy="43292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481977D-48BC-F135-96F9-1655E4BEE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73212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A981C2C-E0DD-29A7-8209-50D66488152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205369F-8CCB-402F-9055-2BF12262B54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591F2-4BD3-37D0-B00E-B2CD5F47A36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90683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4572000" cy="932688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4572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8BEB48-A052-9364-6EF6-F698004C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91172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17D8113-ECE6-D6F5-9CA4-C96A535F479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9A0137-F97A-8194-464D-3B7D4814A8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FE5686-63A9-B1A1-5734-F96A965146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2384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485E715F-A05B-F2BC-ABF4-447E9B58E0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499001" y="5684309"/>
            <a:ext cx="1709209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632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4pPr>
            <a:lvl5pPr marL="914400" indent="0">
              <a:buFont typeface="Arial" panose="020B0604020202020204" pitchFamily="34" charset="0"/>
              <a:buNone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173959" y="5435073"/>
            <a:ext cx="121073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A2B6090-1D21-5610-7943-4C4F96A6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463823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5781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882896"/>
            <a:ext cx="3657603" cy="1453896"/>
          </a:xfrm>
        </p:spPr>
        <p:txBody>
          <a:bodyPr anchor="t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38F5DE0-1AA8-5320-EBEC-7B2EEF39963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0" y="548642"/>
            <a:ext cx="3490175" cy="4041647"/>
          </a:xfrm>
          <a:custGeom>
            <a:avLst/>
            <a:gdLst>
              <a:gd name="connsiteX0" fmla="*/ 1745088 w 3490175"/>
              <a:gd name="connsiteY0" fmla="*/ 0 h 4041647"/>
              <a:gd name="connsiteX1" fmla="*/ 3490175 w 3490175"/>
              <a:gd name="connsiteY1" fmla="*/ 1745088 h 4041647"/>
              <a:gd name="connsiteX2" fmla="*/ 3490175 w 3490175"/>
              <a:gd name="connsiteY2" fmla="*/ 3141232 h 4041647"/>
              <a:gd name="connsiteX3" fmla="*/ 3490175 w 3490175"/>
              <a:gd name="connsiteY3" fmla="*/ 3490175 h 4041647"/>
              <a:gd name="connsiteX4" fmla="*/ 3490175 w 3490175"/>
              <a:gd name="connsiteY4" fmla="*/ 4041647 h 4041647"/>
              <a:gd name="connsiteX5" fmla="*/ 0 w 3490175"/>
              <a:gd name="connsiteY5" fmla="*/ 4041647 h 4041647"/>
              <a:gd name="connsiteX6" fmla="*/ 0 w 3490175"/>
              <a:gd name="connsiteY6" fmla="*/ 3490175 h 4041647"/>
              <a:gd name="connsiteX7" fmla="*/ 0 w 3490175"/>
              <a:gd name="connsiteY7" fmla="*/ 3141232 h 4041647"/>
              <a:gd name="connsiteX8" fmla="*/ 0 w 3490175"/>
              <a:gd name="connsiteY8" fmla="*/ 1745088 h 4041647"/>
              <a:gd name="connsiteX9" fmla="*/ 1745088 w 3490175"/>
              <a:gd name="connsiteY9" fmla="*/ 0 h 404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90175" h="4041647">
                <a:moveTo>
                  <a:pt x="1745088" y="0"/>
                </a:moveTo>
                <a:cubicBezTo>
                  <a:pt x="2708873" y="0"/>
                  <a:pt x="3490175" y="781302"/>
                  <a:pt x="3490175" y="1745088"/>
                </a:cubicBezTo>
                <a:lnTo>
                  <a:pt x="3490175" y="3141232"/>
                </a:lnTo>
                <a:lnTo>
                  <a:pt x="3490175" y="3490175"/>
                </a:lnTo>
                <a:lnTo>
                  <a:pt x="3490175" y="4041647"/>
                </a:lnTo>
                <a:lnTo>
                  <a:pt x="0" y="4041647"/>
                </a:lnTo>
                <a:lnTo>
                  <a:pt x="0" y="3490175"/>
                </a:lnTo>
                <a:lnTo>
                  <a:pt x="0" y="3141232"/>
                </a:lnTo>
                <a:lnTo>
                  <a:pt x="0" y="1745088"/>
                </a:lnTo>
                <a:cubicBezTo>
                  <a:pt x="0" y="781302"/>
                  <a:pt x="781302" y="0"/>
                  <a:pt x="1745088" y="0"/>
                </a:cubicBezTo>
                <a:close/>
              </a:path>
            </a:pathLst>
          </a:custGeom>
          <a:blipFill dpi="0" rotWithShape="1">
            <a:blip r:embed="rId2">
              <a:alphaModFix amt="8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37760" y="549275"/>
            <a:ext cx="6561138" cy="57594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9C3A72-7CAE-129F-7490-B687280EF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64611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84407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64" y="559341"/>
            <a:ext cx="10755670" cy="932688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3C89FBB9-2C05-A4C1-ECB4-D6A5C4219E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3" name="Date Placeholder 4">
            <a:extLst>
              <a:ext uri="{FF2B5EF4-FFF2-40B4-BE49-F238E27FC236}">
                <a16:creationId xmlns:a16="http://schemas.microsoft.com/office/drawing/2014/main" id="{BBB07A11-50DE-6BC0-0514-6E2C14A4798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 flipH="1">
            <a:off x="-997746" y="4594946"/>
            <a:ext cx="270669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3ED5F49-F9F7-05A9-62AC-C9C8DF2EAD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8569" y="6264201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200" y="1713652"/>
            <a:ext cx="4387012" cy="461294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7" y="1713653"/>
            <a:ext cx="6533071" cy="5144347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US" dirty="0"/>
            </a:lvl1pPr>
          </a:lstStyle>
          <a:p>
            <a:pPr marL="285750" lvl="0" indent="-28575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09731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7BBF55A-D91F-143D-FBB6-73995F00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4937761"/>
            <a:ext cx="6987537" cy="1353312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2A4B4E-0B2F-F1BB-322A-713D1FB5F2F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549021"/>
            <a:ext cx="9455150" cy="4333875"/>
          </a:xfrm>
        </p:spPr>
        <p:txBody>
          <a:bodyPr anchor="b">
            <a:normAutofit/>
          </a:bodyPr>
          <a:lstStyle>
            <a:lvl1pPr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46D47F-2AE5-2705-911C-52BBD6B7D8EA}"/>
              </a:ext>
            </a:extLst>
          </p:cNvPr>
          <p:cNvCxnSpPr>
            <a:cxnSpLocks/>
          </p:cNvCxnSpPr>
          <p:nvPr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84471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AA4897F-B66E-DAD4-F56C-6152B417CC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624138" y="2268748"/>
            <a:ext cx="6943724" cy="3954255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1pPr>
            <a:lvl2pPr marL="2286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2pPr>
            <a:lvl3pPr marL="4572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4pPr>
            <a:lvl5pPr marL="9144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sp>
        <p:nvSpPr>
          <p:cNvPr id="6" name="Freeform: Shape 15">
            <a:extLst>
              <a:ext uri="{FF2B5EF4-FFF2-40B4-BE49-F238E27FC236}">
                <a16:creationId xmlns:a16="http://schemas.microsoft.com/office/drawing/2014/main" id="{8EFA7EFC-C6F9-B1D5-025F-824C1CE9A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3427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6D87B9B-22A3-322E-B7E8-223255AD09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40168" y="5669280"/>
            <a:ext cx="6311664" cy="466344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1800" cap="all" baseline="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6A9BC83F-8FE5-5223-2B3A-6E122D33630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97135" y="1744578"/>
            <a:ext cx="6997730" cy="3507906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000" cap="all" baseline="0">
                <a:latin typeface="+mn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9" name="Freeform: Shape 15">
            <a:extLst>
              <a:ext uri="{FF2B5EF4-FFF2-40B4-BE49-F238E27FC236}">
                <a16:creationId xmlns:a16="http://schemas.microsoft.com/office/drawing/2014/main" id="{9F353A57-FA3C-A68C-4908-E774A52CB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2811380" y="-1681974"/>
            <a:ext cx="6569242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18390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2FE6B-A4D8-8ED7-89D7-5E7F2C5B8F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103438"/>
            <a:ext cx="5181600" cy="435133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86405AE-ED31-677D-86D8-01EAD583735E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4947" y="2103121"/>
            <a:ext cx="5181600" cy="435133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08356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006372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0796BC8-E1B7-E6D6-E86F-4A5CAECD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595701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175200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57200"/>
            <a:ext cx="7342307" cy="1133856"/>
          </a:xfrm>
          <a:noFill/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2624328"/>
            <a:ext cx="10424160" cy="3200400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98079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CE8CC034-C652-239B-0064-9B0543AC2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 lang="en-US" dirty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D051F68D-E2E5-C625-0273-281CE6D4939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1520" y="2301836"/>
            <a:ext cx="10741150" cy="3921165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927359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450196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77988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 flipH="1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endParaRPr lang="hu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fld id="{FAEE13D1-0FDB-432C-8733-BD98FA973755}" type="datetimeFigureOut">
              <a:rPr lang="hu-HU" smtClean="0"/>
              <a:t>2026. 11. 07.</a:t>
            </a:fld>
            <a:endParaRPr lang="hu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>
                <a:solidFill>
                  <a:schemeClr val="tx1"/>
                </a:solidFill>
              </a:defRPr>
            </a:lvl1pPr>
          </a:lstStyle>
          <a:p>
            <a:fld id="{76954CD7-0BB3-4987-82CE-9E74BE6F8D1E}" type="slidenum">
              <a:rPr lang="hu-HU" smtClean="0"/>
              <a:t>‹#›</a:t>
            </a:fld>
            <a:endParaRPr lang="hu-HU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07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6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8">
          <p15:clr>
            <a:srgbClr val="F26B43"/>
          </p15:clr>
        </p15:guide>
        <p15:guide id="2" pos="528">
          <p15:clr>
            <a:srgbClr val="F26B43"/>
          </p15:clr>
        </p15:guide>
        <p15:guide id="3" orient="horz" pos="3792">
          <p15:clr>
            <a:srgbClr val="F26B43"/>
          </p15:clr>
        </p15:guide>
        <p15:guide id="4" pos="7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368219"/>
            <a:ext cx="9144000" cy="2387600"/>
          </a:xfrm>
        </p:spPr>
        <p:txBody>
          <a:bodyPr/>
          <a:lstStyle/>
          <a:p>
            <a:r>
              <a:rPr lang="hu-HU" dirty="0"/>
              <a:t>Raffaello </a:t>
            </a:r>
            <a:r>
              <a:rPr lang="hu-HU" dirty="0" err="1"/>
              <a:t>Santi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2601120"/>
            <a:ext cx="9144000" cy="1655762"/>
          </a:xfrm>
        </p:spPr>
        <p:txBody>
          <a:bodyPr/>
          <a:lstStyle/>
          <a:p>
            <a:r>
              <a:rPr lang="hu-HU"/>
              <a:t>1438 –1520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64368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3"/>
          <p:cNvSpPr txBox="1"/>
          <p:nvPr/>
        </p:nvSpPr>
        <p:spPr>
          <a:xfrm>
            <a:off x="6027177" y="797817"/>
            <a:ext cx="5629910" cy="1320874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 marR="5080">
              <a:lnSpc>
                <a:spcPts val="4750"/>
              </a:lnSpc>
              <a:spcBef>
                <a:spcPts val="700"/>
              </a:spcBef>
            </a:pPr>
            <a:r>
              <a:rPr sz="4400" spc="-10" dirty="0">
                <a:solidFill>
                  <a:srgbClr val="FFFFFF"/>
                </a:solidFill>
                <a:latin typeface="Calibri Light"/>
                <a:cs typeface="Calibri Light"/>
              </a:rPr>
              <a:t>Raffaello</a:t>
            </a:r>
            <a:r>
              <a:rPr sz="4400" spc="-13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400" dirty="0">
                <a:solidFill>
                  <a:srgbClr val="FFFFFF"/>
                </a:solidFill>
                <a:latin typeface="Calibri Light"/>
                <a:cs typeface="Calibri Light"/>
              </a:rPr>
              <a:t>Santi</a:t>
            </a:r>
            <a:r>
              <a:rPr sz="4400" spc="-10" dirty="0">
                <a:solidFill>
                  <a:srgbClr val="FFFFFF"/>
                </a:solidFill>
                <a:latin typeface="Calibri Light"/>
                <a:cs typeface="Calibri Light"/>
              </a:rPr>
              <a:t>:</a:t>
            </a:r>
            <a:r>
              <a:rPr lang="hu-HU" sz="4400" spc="-1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400" spc="-10" dirty="0" err="1">
                <a:solidFill>
                  <a:srgbClr val="FFFFFF"/>
                </a:solidFill>
                <a:latin typeface="Calibri Light"/>
                <a:cs typeface="Calibri Light"/>
              </a:rPr>
              <a:t>Önarckép</a:t>
            </a:r>
            <a:r>
              <a:rPr sz="4400" spc="-1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4400" spc="-20" dirty="0">
                <a:solidFill>
                  <a:srgbClr val="FFFFFF"/>
                </a:solidFill>
                <a:latin typeface="Calibri Light"/>
                <a:cs typeface="Calibri Light"/>
              </a:rPr>
              <a:t>1506</a:t>
            </a:r>
            <a:endParaRPr sz="4400" dirty="0">
              <a:latin typeface="Calibri Light"/>
              <a:cs typeface="Calibri Light"/>
            </a:endParaRPr>
          </a:p>
        </p:txBody>
      </p:sp>
      <p:sp>
        <p:nvSpPr>
          <p:cNvPr id="7" name="object 4"/>
          <p:cNvSpPr txBox="1"/>
          <p:nvPr/>
        </p:nvSpPr>
        <p:spPr>
          <a:xfrm>
            <a:off x="5433785" y="3909169"/>
            <a:ext cx="5499258" cy="15517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korai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reneszánsz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olasz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 err="1">
                <a:solidFill>
                  <a:srgbClr val="FFFFFF"/>
                </a:solidFill>
                <a:latin typeface="Calibri"/>
                <a:cs typeface="Calibri"/>
              </a:rPr>
              <a:t>festője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5" dirty="0" err="1">
                <a:solidFill>
                  <a:srgbClr val="FFFFFF"/>
                </a:solidFill>
                <a:latin typeface="Calibri"/>
                <a:cs typeface="Calibri"/>
              </a:rPr>
              <a:t>és</a:t>
            </a:r>
            <a:r>
              <a:rPr lang="hu-HU" sz="2000" dirty="0">
                <a:latin typeface="Calibri"/>
                <a:cs typeface="Calibri"/>
              </a:rPr>
              <a:t> </a:t>
            </a:r>
            <a:r>
              <a:rPr sz="2000" spc="-10" dirty="0" err="1">
                <a:solidFill>
                  <a:srgbClr val="FFFFFF"/>
                </a:solidFill>
                <a:latin typeface="Calibri"/>
                <a:cs typeface="Calibri"/>
              </a:rPr>
              <a:t>építésze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.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lang="hu-HU" sz="2000" spc="-30" dirty="0">
              <a:solidFill>
                <a:srgbClr val="FFFFFF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cinquecento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 err="1">
                <a:solidFill>
                  <a:schemeClr val="bg1"/>
                </a:solidFill>
                <a:latin typeface="Calibri"/>
                <a:cs typeface="Calibri"/>
              </a:rPr>
              <a:t>egyik</a:t>
            </a:r>
            <a:r>
              <a:rPr lang="hu-HU" sz="2000" dirty="0">
                <a:solidFill>
                  <a:schemeClr val="bg1"/>
                </a:solidFill>
                <a:latin typeface="Calibri"/>
                <a:cs typeface="Calibri"/>
              </a:rPr>
              <a:t> k</a:t>
            </a:r>
            <a:r>
              <a:rPr sz="2000" spc="-10" dirty="0" err="1">
                <a:solidFill>
                  <a:schemeClr val="bg1"/>
                </a:solidFill>
                <a:latin typeface="Calibri"/>
                <a:cs typeface="Calibri"/>
              </a:rPr>
              <a:t>iemelkedő</a:t>
            </a:r>
            <a:r>
              <a:rPr sz="2000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alakja.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lang="hu-HU" sz="2000" spc="-55" dirty="0">
              <a:solidFill>
                <a:srgbClr val="FFFFFF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Leonardo</a:t>
            </a:r>
            <a:r>
              <a:rPr sz="2000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da</a:t>
            </a:r>
            <a:r>
              <a:rPr sz="20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Vincivel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és</a:t>
            </a:r>
            <a:r>
              <a:rPr sz="2000" spc="-3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 err="1">
                <a:solidFill>
                  <a:schemeClr val="bg1"/>
                </a:solidFill>
                <a:latin typeface="Calibri"/>
                <a:cs typeface="Calibri"/>
              </a:rPr>
              <a:t>Michelangelóval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endParaRPr lang="hu-HU" sz="2000" spc="-15" dirty="0">
              <a:solidFill>
                <a:schemeClr val="bg1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dirty="0" err="1">
                <a:solidFill>
                  <a:schemeClr val="bg1"/>
                </a:solidFill>
                <a:latin typeface="Calibri"/>
                <a:cs typeface="Calibri"/>
              </a:rPr>
              <a:t>együtt</a:t>
            </a:r>
            <a:r>
              <a:rPr sz="2000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 err="1">
                <a:solidFill>
                  <a:schemeClr val="bg1"/>
                </a:solidFill>
                <a:latin typeface="Calibri"/>
                <a:cs typeface="Calibri"/>
              </a:rPr>
              <a:t>alkotja</a:t>
            </a:r>
            <a:r>
              <a:rPr sz="2000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50" dirty="0">
                <a:solidFill>
                  <a:schemeClr val="bg1"/>
                </a:solidFill>
                <a:latin typeface="Calibri"/>
                <a:cs typeface="Calibri"/>
              </a:rPr>
              <a:t>a</a:t>
            </a:r>
            <a:r>
              <a:rPr lang="hu-HU" sz="2000" dirty="0">
                <a:solidFill>
                  <a:schemeClr val="bg1"/>
                </a:solidFill>
                <a:latin typeface="Calibri"/>
                <a:cs typeface="Calibri"/>
              </a:rPr>
              <a:t> k</a:t>
            </a:r>
            <a:r>
              <a:rPr sz="2000" spc="-20" dirty="0" err="1">
                <a:solidFill>
                  <a:schemeClr val="bg1"/>
                </a:solidFill>
                <a:latin typeface="Calibri"/>
                <a:cs typeface="Calibri"/>
              </a:rPr>
              <a:t>orszak</a:t>
            </a:r>
            <a:r>
              <a:rPr sz="2000" spc="-4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chemeClr val="bg1"/>
                </a:solidFill>
                <a:latin typeface="Calibri"/>
                <a:cs typeface="Calibri"/>
              </a:rPr>
              <a:t>nagy</a:t>
            </a:r>
            <a:r>
              <a:rPr sz="2000" spc="-3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mestereinek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hagyományos hármasságát.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0C6AD9-C73C-BDEF-B8BC-7EF684C90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27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190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 txBox="1"/>
          <p:nvPr/>
        </p:nvSpPr>
        <p:spPr>
          <a:xfrm>
            <a:off x="916939" y="353847"/>
            <a:ext cx="10201275" cy="539940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  <a:tabLst>
                <a:tab pos="240029" algn="l"/>
              </a:tabLst>
            </a:pPr>
            <a:r>
              <a:rPr sz="2800" spc="-10" dirty="0">
                <a:latin typeface="Calibri"/>
                <a:cs typeface="Calibri"/>
              </a:rPr>
              <a:t>Élete:</a:t>
            </a:r>
            <a:endParaRPr sz="2800" dirty="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0029" algn="l"/>
              </a:tabLst>
            </a:pPr>
            <a:r>
              <a:rPr sz="2800" dirty="0">
                <a:latin typeface="Calibri"/>
                <a:cs typeface="Calibri"/>
              </a:rPr>
              <a:t>Művész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családban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született.</a:t>
            </a:r>
            <a:endParaRPr sz="2800" dirty="0">
              <a:latin typeface="Calibri"/>
              <a:cs typeface="Calibri"/>
            </a:endParaRPr>
          </a:p>
          <a:p>
            <a:pPr marL="240029" marR="5080" indent="-227329">
              <a:lnSpc>
                <a:spcPts val="3020"/>
              </a:lnSpc>
              <a:spcBef>
                <a:spcPts val="104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Firenzei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spc="-10" dirty="0" err="1">
                <a:latin typeface="Calibri"/>
                <a:cs typeface="Calibri"/>
              </a:rPr>
              <a:t>évei</a:t>
            </a:r>
            <a:r>
              <a:rPr sz="2800" spc="-10" dirty="0">
                <a:latin typeface="Calibri"/>
                <a:cs typeface="Calibri"/>
              </a:rPr>
              <a:t>:</a:t>
            </a:r>
            <a:r>
              <a:rPr lang="hu-HU" sz="2800" spc="-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Raffaello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1504-</a:t>
            </a:r>
            <a:r>
              <a:rPr sz="2800" dirty="0">
                <a:latin typeface="Calibri"/>
                <a:cs typeface="Calibri"/>
              </a:rPr>
              <a:t>ben,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21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évesen,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Firenzébe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költözött,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ahol 	</a:t>
            </a:r>
            <a:r>
              <a:rPr sz="2800" dirty="0">
                <a:latin typeface="Calibri"/>
                <a:cs typeface="Calibri"/>
              </a:rPr>
              <a:t>Leonardo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és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fiatal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Michelangelo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voltak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rá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nagy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hatással.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Itt</a:t>
            </a:r>
            <a:endParaRPr sz="2800" dirty="0">
              <a:latin typeface="Calibri"/>
              <a:cs typeface="Calibri"/>
            </a:endParaRPr>
          </a:p>
          <a:p>
            <a:pPr marL="241300" marR="1021080">
              <a:lnSpc>
                <a:spcPts val="3030"/>
              </a:lnSpc>
            </a:pPr>
            <a:r>
              <a:rPr sz="2800" spc="-10" dirty="0">
                <a:latin typeface="Calibri"/>
                <a:cs typeface="Calibri"/>
              </a:rPr>
              <a:t>ismerkedett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meg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realista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festészet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remekműveivel,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és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önálló </a:t>
            </a:r>
            <a:r>
              <a:rPr sz="2800" spc="-20" dirty="0">
                <a:latin typeface="Calibri"/>
                <a:cs typeface="Calibri"/>
              </a:rPr>
              <a:t>mesterként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főleg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Madonna-</a:t>
            </a:r>
            <a:r>
              <a:rPr sz="2800" spc="-20" dirty="0">
                <a:latin typeface="Calibri"/>
                <a:cs typeface="Calibri"/>
              </a:rPr>
              <a:t>képeket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alkotott</a:t>
            </a:r>
            <a:endParaRPr sz="2800" dirty="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10"/>
              </a:spcBef>
              <a:buFont typeface="Arial"/>
              <a:buChar char="•"/>
              <a:tabLst>
                <a:tab pos="240029" algn="l"/>
              </a:tabLst>
            </a:pPr>
            <a:r>
              <a:rPr sz="2800" spc="-25" dirty="0">
                <a:latin typeface="Calibri"/>
                <a:cs typeface="Calibri"/>
              </a:rPr>
              <a:t>Vatikáni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évei</a:t>
            </a:r>
            <a:endParaRPr sz="2800" dirty="0">
              <a:latin typeface="Calibri"/>
              <a:cs typeface="Calibri"/>
            </a:endParaRPr>
          </a:p>
          <a:p>
            <a:pPr marL="240029" marR="62230" indent="-227329">
              <a:lnSpc>
                <a:spcPct val="90000"/>
              </a:lnSpc>
              <a:spcBef>
                <a:spcPts val="100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II.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Gyula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pápa</a:t>
            </a:r>
            <a:r>
              <a:rPr sz="2800" spc="-30" dirty="0">
                <a:latin typeface="Calibri"/>
                <a:cs typeface="Calibri"/>
              </a:rPr>
              <a:t> 1508-</a:t>
            </a:r>
            <a:r>
              <a:rPr sz="2800" dirty="0">
                <a:latin typeface="Calibri"/>
                <a:cs typeface="Calibri"/>
              </a:rPr>
              <a:t>ban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meghívta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Vatikánba.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Bámulatos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tehetsége, 	megnyerő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külseje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és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személyes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bája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révén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„festők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fejedelmévé” 	választották.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pápa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kérésére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freskósorozatot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készített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pápai</a:t>
            </a:r>
            <a:endParaRPr sz="2800" dirty="0">
              <a:latin typeface="Calibri"/>
              <a:cs typeface="Calibri"/>
            </a:endParaRPr>
          </a:p>
          <a:p>
            <a:pPr marL="241300">
              <a:lnSpc>
                <a:spcPts val="3025"/>
              </a:lnSpc>
            </a:pPr>
            <a:r>
              <a:rPr sz="2800" spc="-10" dirty="0">
                <a:latin typeface="Calibri"/>
                <a:cs typeface="Calibri"/>
              </a:rPr>
              <a:t>rezidencia,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vatikáni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35" dirty="0">
                <a:latin typeface="Calibri"/>
                <a:cs typeface="Calibri"/>
              </a:rPr>
              <a:t>teremsor,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Stanzák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közepes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méretű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termeibe.</a:t>
            </a:r>
            <a:endParaRPr sz="2800" dirty="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65"/>
              </a:spcBef>
              <a:buFont typeface="Arial"/>
              <a:buChar char="•"/>
              <a:tabLst>
                <a:tab pos="240029" algn="l"/>
              </a:tabLst>
            </a:pPr>
            <a:r>
              <a:rPr sz="2800" dirty="0">
                <a:latin typeface="Calibri"/>
                <a:cs typeface="Calibri"/>
              </a:rPr>
              <a:t>Itt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alkotta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35" dirty="0">
                <a:latin typeface="Calibri"/>
                <a:cs typeface="Calibri"/>
              </a:rPr>
              <a:t>következő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műveit:</a:t>
            </a:r>
            <a:endParaRPr sz="2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1880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 txBox="1"/>
          <p:nvPr/>
        </p:nvSpPr>
        <p:spPr>
          <a:xfrm>
            <a:off x="915670" y="838625"/>
            <a:ext cx="10360660" cy="4839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029" indent="-227329">
              <a:lnSpc>
                <a:spcPts val="2595"/>
              </a:lnSpc>
              <a:spcBef>
                <a:spcPts val="100"/>
              </a:spcBef>
              <a:buFont typeface="Arial"/>
              <a:buChar char="•"/>
              <a:tabLst>
                <a:tab pos="240029" algn="l"/>
                <a:tab pos="3241040" algn="l"/>
              </a:tabLst>
            </a:pPr>
            <a:r>
              <a:rPr sz="2400" spc="-10" dirty="0">
                <a:latin typeface="Calibri"/>
                <a:cs typeface="Calibri"/>
              </a:rPr>
              <a:t>1508-</a:t>
            </a:r>
            <a:r>
              <a:rPr sz="2400" dirty="0">
                <a:latin typeface="Calibri"/>
                <a:cs typeface="Calibri"/>
              </a:rPr>
              <a:t>ban</a:t>
            </a:r>
            <a:r>
              <a:rPr sz="2400" spc="14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fogott</a:t>
            </a:r>
            <a:r>
              <a:rPr sz="2400" spc="140" dirty="0">
                <a:latin typeface="Calibri"/>
                <a:cs typeface="Calibri"/>
              </a:rPr>
              <a:t> </a:t>
            </a:r>
            <a:r>
              <a:rPr sz="2400" spc="-20" dirty="0" err="1">
                <a:latin typeface="Calibri"/>
                <a:cs typeface="Calibri"/>
              </a:rPr>
              <a:t>hozzá</a:t>
            </a:r>
            <a:r>
              <a:rPr lang="hu-HU"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II.</a:t>
            </a:r>
            <a:r>
              <a:rPr sz="2400" spc="1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Gyula</a:t>
            </a:r>
            <a:r>
              <a:rPr sz="2400" spc="1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pápa</a:t>
            </a:r>
            <a:r>
              <a:rPr sz="2400" spc="1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megbízása</a:t>
            </a:r>
            <a:r>
              <a:rPr sz="2400" spc="1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alapján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pápai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lakosztály</a:t>
            </a:r>
            <a:r>
              <a:rPr sz="2400" spc="14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négy</a:t>
            </a:r>
            <a:endParaRPr sz="2400" dirty="0">
              <a:latin typeface="Calibri"/>
              <a:cs typeface="Calibri"/>
            </a:endParaRPr>
          </a:p>
          <a:p>
            <a:pPr marL="241300">
              <a:lnSpc>
                <a:spcPts val="2595"/>
              </a:lnSpc>
            </a:pPr>
            <a:r>
              <a:rPr sz="2400" dirty="0">
                <a:latin typeface="Calibri"/>
                <a:cs typeface="Calibri"/>
              </a:rPr>
              <a:t>termének</a:t>
            </a:r>
            <a:r>
              <a:rPr sz="2400" spc="-1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megfestéséhez.</a:t>
            </a:r>
            <a:endParaRPr sz="2400" dirty="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420"/>
              </a:spcBef>
              <a:buFont typeface="Arial"/>
              <a:buChar char="•"/>
              <a:tabLst>
                <a:tab pos="240029" algn="l"/>
              </a:tabLst>
            </a:pPr>
            <a:r>
              <a:rPr sz="2400" spc="-10" dirty="0" err="1">
                <a:latin typeface="Calibri"/>
                <a:cs typeface="Calibri"/>
              </a:rPr>
              <a:t>Technika</a:t>
            </a:r>
            <a:r>
              <a:rPr sz="2400" spc="-10" dirty="0">
                <a:latin typeface="Calibri"/>
                <a:cs typeface="Calibri"/>
              </a:rPr>
              <a:t>:</a:t>
            </a:r>
            <a:r>
              <a:rPr lang="hu-HU"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Freskó</a:t>
            </a:r>
            <a:endParaRPr sz="2400" dirty="0">
              <a:latin typeface="Calibri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434"/>
              </a:spcBef>
              <a:buFont typeface="Arial"/>
              <a:buChar char="•"/>
              <a:tabLst>
                <a:tab pos="240029" algn="l"/>
              </a:tabLst>
            </a:pPr>
            <a:r>
              <a:rPr sz="2400" dirty="0">
                <a:latin typeface="Calibri"/>
                <a:cs typeface="Calibri"/>
              </a:rPr>
              <a:t>Helyszín: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Vatikáni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Apostoli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Palota,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Stanza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della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Segnatura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(Vatikán).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50"/>
              </a:spcBef>
              <a:buClr>
                <a:srgbClr val="FFFFFF"/>
              </a:buClr>
              <a:buFont typeface="Arial"/>
              <a:buChar char="•"/>
            </a:pPr>
            <a:endParaRPr sz="2400" dirty="0">
              <a:latin typeface="Calibri"/>
              <a:cs typeface="Calibri"/>
            </a:endParaRPr>
          </a:p>
          <a:p>
            <a:pPr marL="240029" marR="6985" indent="-227329" algn="just">
              <a:lnSpc>
                <a:spcPts val="2300"/>
              </a:lnSpc>
              <a:buFont typeface="Arial"/>
              <a:buChar char="•"/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Kompozíciót</a:t>
            </a:r>
            <a:r>
              <a:rPr sz="2400" spc="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termek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íves</a:t>
            </a:r>
            <a:r>
              <a:rPr sz="2400" spc="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boltozataihoz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alakította,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még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az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ablak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és</a:t>
            </a:r>
            <a:r>
              <a:rPr sz="2400" spc="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ajtó</a:t>
            </a:r>
            <a:r>
              <a:rPr sz="2400" spc="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nyílásait 	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belekomponálta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művekbe</a:t>
            </a:r>
            <a:endParaRPr sz="2400" dirty="0">
              <a:latin typeface="Calibri"/>
              <a:cs typeface="Calibri"/>
            </a:endParaRPr>
          </a:p>
          <a:p>
            <a:pPr marL="240029" marR="5080" indent="-227329" algn="just">
              <a:lnSpc>
                <a:spcPct val="80000"/>
              </a:lnSpc>
              <a:spcBef>
                <a:spcPts val="1030"/>
              </a:spcBef>
              <a:buFont typeface="Arial"/>
              <a:buChar char="•"/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Szimmetrikus</a:t>
            </a:r>
            <a:r>
              <a:rPr sz="2400" spc="2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kompozíciójú</a:t>
            </a:r>
            <a:r>
              <a:rPr sz="2400" spc="2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képen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egy</a:t>
            </a:r>
            <a:r>
              <a:rPr sz="2400" spc="2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hatalmas</a:t>
            </a:r>
            <a:r>
              <a:rPr sz="2400" spc="25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ókori</a:t>
            </a:r>
            <a:r>
              <a:rPr sz="2400" spc="2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építményben</a:t>
            </a:r>
            <a:r>
              <a:rPr sz="2400" spc="2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sétálnak</a:t>
            </a:r>
            <a:r>
              <a:rPr sz="2400" spc="254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és 	</a:t>
            </a:r>
            <a:r>
              <a:rPr sz="2400" spc="-10" dirty="0">
                <a:latin typeface="Calibri"/>
                <a:cs typeface="Calibri"/>
              </a:rPr>
              <a:t>vitatkoznak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az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ókori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filozófusok.</a:t>
            </a:r>
            <a:endParaRPr sz="2400" dirty="0">
              <a:latin typeface="Calibri"/>
              <a:cs typeface="Calibri"/>
            </a:endParaRPr>
          </a:p>
          <a:p>
            <a:pPr marL="240029" indent="-227329" algn="just">
              <a:lnSpc>
                <a:spcPct val="100000"/>
              </a:lnSpc>
              <a:spcBef>
                <a:spcPts val="425"/>
              </a:spcBef>
              <a:buFont typeface="Arial"/>
              <a:buChar char="•"/>
              <a:tabLst>
                <a:tab pos="240029" algn="l"/>
              </a:tabLst>
            </a:pPr>
            <a:r>
              <a:rPr sz="2400" spc="-20" dirty="0" err="1">
                <a:latin typeface="Calibri"/>
                <a:cs typeface="Calibri"/>
              </a:rPr>
              <a:t>Középen</a:t>
            </a:r>
            <a:r>
              <a:rPr sz="2400" spc="-10" dirty="0">
                <a:latin typeface="Calibri"/>
                <a:cs typeface="Calibri"/>
              </a:rPr>
              <a:t>:</a:t>
            </a:r>
            <a:r>
              <a:rPr lang="hu-HU" sz="2400" spc="-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Platón</a:t>
            </a:r>
            <a:r>
              <a:rPr lang="hu-HU" sz="2400" spc="-10" dirty="0">
                <a:latin typeface="Calibri"/>
                <a:cs typeface="Calibri"/>
              </a:rPr>
              <a:t> – </a:t>
            </a:r>
            <a:r>
              <a:rPr sz="2400" dirty="0" err="1">
                <a:latin typeface="Calibri"/>
                <a:cs typeface="Calibri"/>
              </a:rPr>
              <a:t>az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idealista</a:t>
            </a:r>
            <a:endParaRPr sz="2400" dirty="0">
              <a:latin typeface="Calibri"/>
              <a:cs typeface="Calibri"/>
            </a:endParaRPr>
          </a:p>
          <a:p>
            <a:pPr marL="240029" marR="5080" indent="-227329" algn="just">
              <a:lnSpc>
                <a:spcPct val="79500"/>
              </a:lnSpc>
              <a:spcBef>
                <a:spcPts val="1010"/>
              </a:spcBef>
              <a:buFont typeface="Arial"/>
              <a:buChar char="•"/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Mellette:</a:t>
            </a:r>
            <a:r>
              <a:rPr sz="2400" spc="395" dirty="0">
                <a:latin typeface="Calibri"/>
                <a:cs typeface="Calibri"/>
              </a:rPr>
              <a:t> </a:t>
            </a:r>
            <a:r>
              <a:rPr sz="2400" spc="-20" dirty="0" err="1">
                <a:latin typeface="Calibri"/>
                <a:cs typeface="Calibri"/>
              </a:rPr>
              <a:t>Arisztotelész</a:t>
            </a:r>
            <a:r>
              <a:rPr lang="hu-HU" sz="2400" spc="-20" dirty="0">
                <a:latin typeface="Calibri"/>
                <a:cs typeface="Calibri"/>
              </a:rPr>
              <a:t> – </a:t>
            </a:r>
            <a:r>
              <a:rPr sz="2400" dirty="0" err="1">
                <a:latin typeface="Calibri"/>
                <a:cs typeface="Calibri"/>
              </a:rPr>
              <a:t>materialista</a:t>
            </a:r>
            <a:r>
              <a:rPr sz="2400" spc="4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filozófus</a:t>
            </a:r>
            <a:r>
              <a:rPr sz="2400" spc="4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(Ők</a:t>
            </a:r>
            <a:r>
              <a:rPr sz="2400" spc="4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az</a:t>
            </a:r>
            <a:r>
              <a:rPr sz="2400" spc="3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Athéni</a:t>
            </a:r>
            <a:r>
              <a:rPr sz="2400" spc="3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iskolát</a:t>
            </a:r>
            <a:r>
              <a:rPr sz="2400" spc="3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képviselik)</a:t>
            </a:r>
            <a:r>
              <a:rPr sz="2400" spc="420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– </a:t>
            </a:r>
            <a:r>
              <a:rPr sz="2400" dirty="0" err="1">
                <a:latin typeface="Calibri"/>
                <a:cs typeface="Calibri"/>
              </a:rPr>
              <a:t>egyforma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magasra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festette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őket,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mert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nem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akart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méretkülönbséggel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véleményt 	</a:t>
            </a:r>
            <a:r>
              <a:rPr sz="2400" dirty="0">
                <a:latin typeface="Calibri"/>
                <a:cs typeface="Calibri"/>
              </a:rPr>
              <a:t>alkotni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vagy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nézőt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befolyásolni</a:t>
            </a:r>
            <a:r>
              <a:rPr sz="2800" spc="-10" dirty="0">
                <a:latin typeface="Calibri"/>
                <a:cs typeface="Calibri"/>
              </a:rPr>
              <a:t>.</a:t>
            </a:r>
            <a:endParaRPr sz="2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81045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/>
          <p:cNvSpPr txBox="1"/>
          <p:nvPr/>
        </p:nvSpPr>
        <p:spPr>
          <a:xfrm>
            <a:off x="569843" y="324738"/>
            <a:ext cx="10667751" cy="5351017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240029" marR="1455420" indent="-227329">
              <a:lnSpc>
                <a:spcPts val="2690"/>
              </a:lnSpc>
              <a:spcBef>
                <a:spcPts val="745"/>
              </a:spcBef>
              <a:buFont typeface="Arial"/>
              <a:buChar char="•"/>
              <a:tabLst>
                <a:tab pos="241300" algn="l"/>
              </a:tabLst>
            </a:pPr>
            <a:r>
              <a:rPr sz="2400" spc="-10" dirty="0">
                <a:latin typeface="Calibri"/>
                <a:cs typeface="Calibri"/>
              </a:rPr>
              <a:t>Körülöttük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nyugalommal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ellentétben: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lépő,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fekvő,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guggoló</a:t>
            </a:r>
            <a:r>
              <a:rPr lang="hu-HU"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filozófusok</a:t>
            </a:r>
            <a:r>
              <a:rPr sz="2400" spc="-1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mozgalmas</a:t>
            </a:r>
            <a:r>
              <a:rPr sz="2400" spc="-1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csoportokat</a:t>
            </a:r>
            <a:r>
              <a:rPr sz="2400" spc="-11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alkotnak.</a:t>
            </a:r>
            <a:r>
              <a:rPr sz="2400" spc="-114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Elhelyezésük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harmonikus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egyensúlyban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tartja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kép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50" dirty="0" err="1">
                <a:latin typeface="Calibri"/>
                <a:cs typeface="Calibri"/>
              </a:rPr>
              <a:t>komp</a:t>
            </a:r>
            <a:r>
              <a:rPr lang="hu-HU" sz="2400" spc="-50" dirty="0" err="1">
                <a:latin typeface="Calibri"/>
                <a:cs typeface="Calibri"/>
              </a:rPr>
              <a:t>ozícióját</a:t>
            </a:r>
            <a:r>
              <a:rPr lang="hu-HU" sz="2400" spc="-50" dirty="0">
                <a:latin typeface="Calibri"/>
                <a:cs typeface="Calibri"/>
              </a:rPr>
              <a:t>.</a:t>
            </a:r>
            <a:endParaRPr sz="2400" dirty="0">
              <a:latin typeface="Calibri"/>
              <a:cs typeface="Calibri"/>
            </a:endParaRPr>
          </a:p>
          <a:p>
            <a:pPr marL="240029" marR="1637030" indent="-227329">
              <a:lnSpc>
                <a:spcPts val="2690"/>
              </a:lnSpc>
              <a:spcBef>
                <a:spcPts val="990"/>
              </a:spcBef>
              <a:buFont typeface="Arial"/>
              <a:buChar char="•"/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kompozícióban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tökéletes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pontossággal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alkalmazta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az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 err="1">
                <a:latin typeface="Calibri"/>
                <a:cs typeface="Calibri"/>
              </a:rPr>
              <a:t>egy</a:t>
            </a:r>
            <a:r>
              <a:rPr lang="hu-HU" sz="2400" spc="-25" dirty="0">
                <a:latin typeface="Calibri"/>
                <a:cs typeface="Calibri"/>
              </a:rPr>
              <a:t> </a:t>
            </a:r>
            <a:r>
              <a:rPr sz="2400" spc="-20" dirty="0" err="1">
                <a:latin typeface="Calibri"/>
                <a:cs typeface="Calibri"/>
              </a:rPr>
              <a:t>iránypontos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perspektívát.</a:t>
            </a:r>
            <a:endParaRPr sz="2400" dirty="0">
              <a:latin typeface="Calibri"/>
              <a:cs typeface="Calibri"/>
            </a:endParaRPr>
          </a:p>
          <a:p>
            <a:pPr marL="240029" marR="130175" indent="-227329">
              <a:lnSpc>
                <a:spcPct val="80000"/>
              </a:lnSpc>
              <a:spcBef>
                <a:spcPts val="1025"/>
              </a:spcBef>
              <a:buFont typeface="Arial"/>
              <a:buChar char="•"/>
              <a:tabLst>
                <a:tab pos="241300" algn="l"/>
              </a:tabLst>
            </a:pPr>
            <a:r>
              <a:rPr sz="2400" spc="-40" dirty="0">
                <a:latin typeface="Calibri"/>
                <a:cs typeface="Calibri"/>
              </a:rPr>
              <a:t>Téma: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Az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antik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filozófia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és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szabad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gondolkodás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allegóriája,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amely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5" dirty="0" err="1">
                <a:latin typeface="Calibri"/>
                <a:cs typeface="Calibri"/>
              </a:rPr>
              <a:t>az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ókori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görög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bölcsek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találkozását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ábrázolja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egy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monumentális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reneszánsz</a:t>
            </a:r>
            <a:r>
              <a:rPr sz="2400" spc="-1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csarnokban.</a:t>
            </a:r>
            <a:endParaRPr sz="2400" dirty="0">
              <a:latin typeface="Calibri"/>
              <a:cs typeface="Calibri"/>
            </a:endParaRPr>
          </a:p>
          <a:p>
            <a:pPr marL="240029" indent="-227329">
              <a:lnSpc>
                <a:spcPts val="3025"/>
              </a:lnSpc>
              <a:spcBef>
                <a:spcPts val="325"/>
              </a:spcBef>
              <a:buFont typeface="Arial"/>
              <a:buChar char="•"/>
              <a:tabLst>
                <a:tab pos="240029" algn="l"/>
              </a:tabLst>
            </a:pPr>
            <a:r>
              <a:rPr sz="2400" spc="-10" dirty="0" err="1">
                <a:latin typeface="Calibri"/>
                <a:cs typeface="Calibri"/>
              </a:rPr>
              <a:t>Központi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alakok</a:t>
            </a:r>
            <a:r>
              <a:rPr lang="hu-HU" sz="2400" dirty="0">
                <a:latin typeface="Calibri"/>
                <a:cs typeface="Calibri"/>
              </a:rPr>
              <a:t>:</a:t>
            </a:r>
          </a:p>
          <a:p>
            <a:pPr marL="12700">
              <a:lnSpc>
                <a:spcPts val="3025"/>
              </a:lnSpc>
              <a:spcBef>
                <a:spcPts val="325"/>
              </a:spcBef>
              <a:tabLst>
                <a:tab pos="240029" algn="l"/>
              </a:tabLst>
            </a:pPr>
            <a:r>
              <a:rPr lang="hu-HU" sz="2400" dirty="0">
                <a:latin typeface="Calibri"/>
                <a:cs typeface="Calibri"/>
              </a:rPr>
              <a:t>- </a:t>
            </a:r>
            <a:r>
              <a:rPr sz="2400" dirty="0">
                <a:latin typeface="Calibri"/>
                <a:cs typeface="Calibri"/>
              </a:rPr>
              <a:t>Platón: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kép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közepén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áll,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vörös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köpenyben</a:t>
            </a:r>
            <a:r>
              <a:rPr sz="2400" spc="-10" dirty="0">
                <a:latin typeface="Calibri"/>
                <a:cs typeface="Calibri"/>
              </a:rPr>
              <a:t>,</a:t>
            </a:r>
            <a:r>
              <a:rPr lang="hu-HU" sz="2400" spc="-1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arcvonásai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Leonardo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Vincit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idézik,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lang="hu-HU" sz="2400" spc="-65" dirty="0">
                <a:latin typeface="Calibri"/>
                <a:cs typeface="Calibri"/>
              </a:rPr>
              <a:t>  </a:t>
            </a:r>
            <a:r>
              <a:rPr sz="2400" spc="-20" dirty="0" err="1">
                <a:latin typeface="Calibri"/>
                <a:cs typeface="Calibri"/>
              </a:rPr>
              <a:t>kezével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felfelé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(az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ideák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világa </a:t>
            </a:r>
            <a:r>
              <a:rPr sz="2400" dirty="0">
                <a:latin typeface="Calibri"/>
                <a:cs typeface="Calibri"/>
              </a:rPr>
              <a:t>felé)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mutat.</a:t>
            </a:r>
            <a:endParaRPr sz="2400" dirty="0">
              <a:latin typeface="Calibri"/>
              <a:cs typeface="Calibri"/>
            </a:endParaRPr>
          </a:p>
          <a:p>
            <a:pPr marL="12700" marR="5080">
              <a:lnSpc>
                <a:spcPct val="80000"/>
              </a:lnSpc>
              <a:spcBef>
                <a:spcPts val="1015"/>
              </a:spcBef>
              <a:tabLst>
                <a:tab pos="241300" algn="l"/>
              </a:tabLst>
            </a:pPr>
            <a:r>
              <a:rPr lang="hu-HU" sz="2400" spc="-10" dirty="0">
                <a:latin typeface="Calibri"/>
                <a:cs typeface="Calibri"/>
              </a:rPr>
              <a:t>- </a:t>
            </a:r>
            <a:r>
              <a:rPr sz="2400" spc="-10" dirty="0" err="1">
                <a:latin typeface="Calibri"/>
                <a:cs typeface="Calibri"/>
              </a:rPr>
              <a:t>Arisztotelész</a:t>
            </a:r>
            <a:r>
              <a:rPr sz="2400" spc="-10" dirty="0">
                <a:latin typeface="Calibri"/>
                <a:cs typeface="Calibri"/>
              </a:rPr>
              <a:t>: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Platón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mellett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áll,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kék-</a:t>
            </a:r>
            <a:r>
              <a:rPr sz="2400" dirty="0">
                <a:latin typeface="Calibri"/>
                <a:cs typeface="Calibri"/>
              </a:rPr>
              <a:t>barna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köpenyben,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kezével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lefelé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(a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fizikai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valóság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felé)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mutat</a:t>
            </a:r>
            <a:r>
              <a:rPr sz="2400" dirty="0">
                <a:latin typeface="Calibri"/>
                <a:cs typeface="Calibri"/>
              </a:rPr>
              <a:t>.</a:t>
            </a:r>
            <a:endParaRPr lang="hu-HU" sz="2400" dirty="0">
              <a:latin typeface="Calibri"/>
              <a:cs typeface="Calibri"/>
            </a:endParaRPr>
          </a:p>
          <a:p>
            <a:pPr marL="12700" marR="5080">
              <a:lnSpc>
                <a:spcPct val="80000"/>
              </a:lnSpc>
              <a:spcBef>
                <a:spcPts val="1015"/>
              </a:spcBef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•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További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híres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alakok: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Szókratész,</a:t>
            </a:r>
            <a:r>
              <a:rPr lang="hu-HU" sz="2400" dirty="0">
                <a:latin typeface="Calibri"/>
                <a:cs typeface="Calibri"/>
              </a:rPr>
              <a:t> </a:t>
            </a:r>
            <a:r>
              <a:rPr sz="2400" spc="-10" dirty="0" err="1">
                <a:latin typeface="Calibri"/>
                <a:cs typeface="Calibri"/>
              </a:rPr>
              <a:t>Püthagorasz</a:t>
            </a:r>
            <a:r>
              <a:rPr sz="2400" spc="-10" dirty="0">
                <a:latin typeface="Calibri"/>
                <a:cs typeface="Calibri"/>
              </a:rPr>
              <a:t>,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Eukleidész,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Arkhimédész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és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Diogenész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 err="1">
                <a:latin typeface="Calibri"/>
                <a:cs typeface="Calibri"/>
              </a:rPr>
              <a:t>megjelenik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a</a:t>
            </a:r>
            <a:r>
              <a:rPr lang="hu-HU" sz="2400" dirty="0">
                <a:latin typeface="Calibri"/>
                <a:cs typeface="Calibri"/>
              </a:rPr>
              <a:t> </a:t>
            </a:r>
            <a:r>
              <a:rPr sz="2400" spc="-20" dirty="0" err="1">
                <a:latin typeface="Calibri"/>
                <a:cs typeface="Calibri"/>
              </a:rPr>
              <a:t>kompozíción</a:t>
            </a:r>
            <a:r>
              <a:rPr sz="2400" spc="-20" dirty="0">
                <a:latin typeface="Calibri"/>
                <a:cs typeface="Calibri"/>
              </a:rPr>
              <a:t>.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Raffaello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önarcképe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látható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festmény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jobb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szélén</a:t>
            </a:r>
            <a:endParaRPr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9524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 descr="$PPTXTitle"/>
          <p:cNvSpPr txBox="1">
            <a:spLocks noGrp="1"/>
          </p:cNvSpPr>
          <p:nvPr>
            <p:ph type="title"/>
          </p:nvPr>
        </p:nvSpPr>
        <p:spPr>
          <a:xfrm>
            <a:off x="916939" y="823036"/>
            <a:ext cx="3742054" cy="1301115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 marR="5080">
              <a:lnSpc>
                <a:spcPts val="4760"/>
              </a:lnSpc>
              <a:spcBef>
                <a:spcPts val="695"/>
              </a:spcBef>
            </a:pPr>
            <a:r>
              <a:rPr sz="4400" dirty="0"/>
              <a:t>Sixtusi</a:t>
            </a:r>
            <a:r>
              <a:rPr sz="4400" spc="-15" dirty="0"/>
              <a:t> </a:t>
            </a:r>
            <a:r>
              <a:rPr sz="4400" spc="-10" dirty="0"/>
              <a:t>Madonna </a:t>
            </a:r>
            <a:r>
              <a:rPr sz="4400" spc="-20" dirty="0"/>
              <a:t>1512</a:t>
            </a:r>
            <a:endParaRPr sz="4400" dirty="0"/>
          </a:p>
        </p:txBody>
      </p:sp>
      <p:pic>
        <p:nvPicPr>
          <p:cNvPr id="4" name="object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334053" y="788676"/>
            <a:ext cx="4517705" cy="562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82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 descr="$PPTXTitle"/>
          <p:cNvSpPr txBox="1">
            <a:spLocks noGrp="1"/>
          </p:cNvSpPr>
          <p:nvPr>
            <p:ph type="title"/>
          </p:nvPr>
        </p:nvSpPr>
        <p:spPr>
          <a:xfrm>
            <a:off x="772212" y="961600"/>
            <a:ext cx="10515600" cy="1075294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2700" marR="5080">
              <a:lnSpc>
                <a:spcPts val="3890"/>
              </a:lnSpc>
              <a:spcBef>
                <a:spcPts val="585"/>
              </a:spcBef>
            </a:pPr>
            <a:r>
              <a:rPr dirty="0"/>
              <a:t>X.</a:t>
            </a:r>
            <a:r>
              <a:rPr spc="-35" dirty="0"/>
              <a:t> </a:t>
            </a:r>
            <a:r>
              <a:rPr dirty="0"/>
              <a:t>Leó</a:t>
            </a:r>
            <a:r>
              <a:rPr spc="-35" dirty="0"/>
              <a:t> </a:t>
            </a:r>
            <a:r>
              <a:rPr dirty="0"/>
              <a:t>pápa</a:t>
            </a:r>
            <a:r>
              <a:rPr spc="-25" dirty="0"/>
              <a:t> </a:t>
            </a:r>
            <a:r>
              <a:rPr spc="-10" dirty="0" err="1"/>
              <a:t>portréja</a:t>
            </a:r>
            <a:r>
              <a:rPr spc="-10" dirty="0"/>
              <a:t> </a:t>
            </a:r>
            <a:br>
              <a:rPr lang="hu-HU" spc="-10" dirty="0"/>
            </a:br>
            <a:r>
              <a:rPr spc="-20" dirty="0"/>
              <a:t>1518</a:t>
            </a:r>
          </a:p>
        </p:txBody>
      </p:sp>
      <p:pic>
        <p:nvPicPr>
          <p:cNvPr id="5" name="object 2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63992" y="490259"/>
            <a:ext cx="4160509" cy="541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5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16665" y="1550505"/>
            <a:ext cx="10558670" cy="4374666"/>
          </a:xfrm>
        </p:spPr>
        <p:txBody>
          <a:bodyPr>
            <a:normAutofit/>
          </a:bodyPr>
          <a:lstStyle/>
          <a:p>
            <a:pPr marL="12700" indent="0">
              <a:lnSpc>
                <a:spcPct val="100000"/>
              </a:lnSpc>
              <a:spcBef>
                <a:spcPts val="770"/>
              </a:spcBef>
              <a:buNone/>
              <a:tabLst>
                <a:tab pos="240029" algn="l"/>
              </a:tabLst>
            </a:pPr>
            <a:r>
              <a:rPr lang="hu-HU" b="1" spc="-10" dirty="0">
                <a:cs typeface="Calibri"/>
              </a:rPr>
              <a:t>Feladat:</a:t>
            </a:r>
            <a:endParaRPr lang="hu-HU" b="1" dirty="0"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240029" algn="l"/>
              </a:tabLst>
            </a:pPr>
            <a:r>
              <a:rPr lang="hu-HU" dirty="0">
                <a:cs typeface="Calibri"/>
              </a:rPr>
              <a:t>1.</a:t>
            </a:r>
            <a:r>
              <a:rPr lang="hu-HU" spc="-45" dirty="0">
                <a:cs typeface="Calibri"/>
              </a:rPr>
              <a:t> </a:t>
            </a:r>
            <a:r>
              <a:rPr lang="hu-HU" dirty="0">
                <a:cs typeface="Calibri"/>
              </a:rPr>
              <a:t>Először</a:t>
            </a:r>
            <a:r>
              <a:rPr lang="hu-HU" spc="-50" dirty="0">
                <a:cs typeface="Calibri"/>
              </a:rPr>
              <a:t> </a:t>
            </a:r>
            <a:r>
              <a:rPr lang="hu-HU" dirty="0">
                <a:cs typeface="Calibri"/>
              </a:rPr>
              <a:t>is</a:t>
            </a:r>
            <a:r>
              <a:rPr lang="hu-HU" spc="-45" dirty="0">
                <a:cs typeface="Calibri"/>
              </a:rPr>
              <a:t> </a:t>
            </a:r>
            <a:r>
              <a:rPr lang="hu-HU" dirty="0">
                <a:cs typeface="Calibri"/>
              </a:rPr>
              <a:t>élő</a:t>
            </a:r>
            <a:r>
              <a:rPr lang="hu-HU" spc="-6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szobor-</a:t>
            </a:r>
            <a:r>
              <a:rPr lang="hu-HU" spc="-35" dirty="0">
                <a:cs typeface="Calibri"/>
              </a:rPr>
              <a:t> </a:t>
            </a:r>
            <a:r>
              <a:rPr lang="hu-HU" dirty="0">
                <a:cs typeface="Calibri"/>
              </a:rPr>
              <a:t>megjelenítjük</a:t>
            </a:r>
            <a:r>
              <a:rPr lang="hu-HU" spc="-40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55" dirty="0">
                <a:cs typeface="Calibri"/>
              </a:rPr>
              <a:t> </a:t>
            </a:r>
            <a:r>
              <a:rPr lang="hu-HU" spc="-20" dirty="0">
                <a:cs typeface="Calibri"/>
              </a:rPr>
              <a:t>festményt</a:t>
            </a:r>
            <a:r>
              <a:rPr lang="hu-HU" spc="-3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térben!</a:t>
            </a:r>
            <a:endParaRPr lang="hu-HU" dirty="0">
              <a:cs typeface="Calibri"/>
            </a:endParaRPr>
          </a:p>
          <a:p>
            <a:pPr marL="240029" indent="-227329">
              <a:lnSpc>
                <a:spcPts val="3190"/>
              </a:lnSpc>
              <a:spcBef>
                <a:spcPts val="660"/>
              </a:spcBef>
              <a:buFont typeface="Arial"/>
              <a:buChar char="•"/>
              <a:tabLst>
                <a:tab pos="240029" algn="l"/>
              </a:tabLst>
            </a:pPr>
            <a:r>
              <a:rPr lang="hu-HU" dirty="0">
                <a:cs typeface="Calibri"/>
              </a:rPr>
              <a:t>A</a:t>
            </a:r>
            <a:r>
              <a:rPr lang="hu-HU" spc="-9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diákok</a:t>
            </a:r>
            <a:r>
              <a:rPr lang="hu-HU" spc="-90" dirty="0">
                <a:cs typeface="Calibri"/>
              </a:rPr>
              <a:t> </a:t>
            </a:r>
            <a:r>
              <a:rPr lang="hu-HU" dirty="0">
                <a:cs typeface="Calibri"/>
              </a:rPr>
              <a:t>kapnak</a:t>
            </a:r>
            <a:r>
              <a:rPr lang="hu-HU" spc="-85" dirty="0">
                <a:cs typeface="Calibri"/>
              </a:rPr>
              <a:t> </a:t>
            </a:r>
            <a:r>
              <a:rPr lang="hu-HU" dirty="0">
                <a:cs typeface="Calibri"/>
              </a:rPr>
              <a:t>stólákat,</a:t>
            </a:r>
            <a:r>
              <a:rPr lang="hu-HU" spc="-90" dirty="0">
                <a:cs typeface="Calibri"/>
              </a:rPr>
              <a:t> </a:t>
            </a:r>
            <a:r>
              <a:rPr lang="hu-HU" dirty="0">
                <a:cs typeface="Calibri"/>
              </a:rPr>
              <a:t>drapériákat</a:t>
            </a:r>
            <a:r>
              <a:rPr lang="hu-HU" spc="-95" dirty="0">
                <a:cs typeface="Calibri"/>
              </a:rPr>
              <a:t> </a:t>
            </a:r>
            <a:r>
              <a:rPr lang="hu-HU" dirty="0">
                <a:cs typeface="Calibri"/>
              </a:rPr>
              <a:t>és</a:t>
            </a:r>
            <a:r>
              <a:rPr lang="hu-HU" spc="-105" dirty="0">
                <a:cs typeface="Calibri"/>
              </a:rPr>
              <a:t> </a:t>
            </a:r>
            <a:r>
              <a:rPr lang="hu-HU" dirty="0">
                <a:cs typeface="Calibri"/>
              </a:rPr>
              <a:t>magukra</a:t>
            </a:r>
            <a:r>
              <a:rPr lang="hu-HU" spc="-8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tekerve</a:t>
            </a:r>
            <a:r>
              <a:rPr lang="hu-HU" spc="-12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eldöntik</a:t>
            </a:r>
            <a:endParaRPr lang="hu-HU" dirty="0">
              <a:cs typeface="Calibri"/>
            </a:endParaRPr>
          </a:p>
          <a:p>
            <a:pPr marL="241300" marR="5080" algn="just">
              <a:spcBef>
                <a:spcPts val="170"/>
              </a:spcBef>
            </a:pPr>
            <a:r>
              <a:rPr lang="hu-HU" dirty="0">
                <a:cs typeface="Calibri"/>
              </a:rPr>
              <a:t>kinek</a:t>
            </a:r>
            <a:r>
              <a:rPr lang="hu-HU" spc="-45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4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szerepébe</a:t>
            </a:r>
            <a:r>
              <a:rPr lang="hu-HU" spc="-40" dirty="0">
                <a:cs typeface="Calibri"/>
              </a:rPr>
              <a:t> </a:t>
            </a:r>
            <a:r>
              <a:rPr lang="hu-HU" dirty="0">
                <a:cs typeface="Calibri"/>
              </a:rPr>
              <a:t>bújva</a:t>
            </a:r>
            <a:r>
              <a:rPr lang="hu-HU" spc="55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helyezkednek</a:t>
            </a:r>
            <a:r>
              <a:rPr lang="hu-HU" spc="-40" dirty="0">
                <a:cs typeface="Calibri"/>
              </a:rPr>
              <a:t> </a:t>
            </a:r>
            <a:r>
              <a:rPr lang="hu-HU" dirty="0">
                <a:cs typeface="Calibri"/>
              </a:rPr>
              <a:t>el</a:t>
            </a:r>
            <a:r>
              <a:rPr lang="hu-HU" spc="-50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45" dirty="0">
                <a:cs typeface="Calibri"/>
              </a:rPr>
              <a:t> </a:t>
            </a:r>
            <a:r>
              <a:rPr lang="hu-HU" spc="-20" dirty="0">
                <a:cs typeface="Calibri"/>
              </a:rPr>
              <a:t>festménynek</a:t>
            </a:r>
            <a:r>
              <a:rPr lang="hu-HU" spc="-3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megfelelően. </a:t>
            </a:r>
            <a:r>
              <a:rPr lang="hu-HU" dirty="0">
                <a:cs typeface="Calibri"/>
              </a:rPr>
              <a:t>Létrehozzuk</a:t>
            </a:r>
            <a:r>
              <a:rPr lang="hu-HU" spc="-80" dirty="0">
                <a:cs typeface="Calibri"/>
              </a:rPr>
              <a:t> </a:t>
            </a:r>
            <a:r>
              <a:rPr lang="hu-HU" dirty="0">
                <a:cs typeface="Calibri"/>
              </a:rPr>
              <a:t>térben</a:t>
            </a:r>
            <a:r>
              <a:rPr lang="hu-HU" spc="-65" dirty="0">
                <a:cs typeface="Calibri"/>
              </a:rPr>
              <a:t> </a:t>
            </a:r>
            <a:r>
              <a:rPr lang="hu-HU" dirty="0">
                <a:cs typeface="Calibri"/>
              </a:rPr>
              <a:t>az</a:t>
            </a:r>
            <a:r>
              <a:rPr lang="hu-HU" spc="-8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alkotást,</a:t>
            </a:r>
            <a:r>
              <a:rPr lang="hu-HU" spc="-65" dirty="0">
                <a:cs typeface="Calibri"/>
              </a:rPr>
              <a:t> </a:t>
            </a:r>
            <a:r>
              <a:rPr lang="hu-HU" dirty="0">
                <a:cs typeface="Calibri"/>
              </a:rPr>
              <a:t>majd</a:t>
            </a:r>
            <a:r>
              <a:rPr lang="hu-HU" spc="-65" dirty="0">
                <a:cs typeface="Calibri"/>
              </a:rPr>
              <a:t> </a:t>
            </a:r>
            <a:r>
              <a:rPr lang="hu-HU" dirty="0">
                <a:cs typeface="Calibri"/>
              </a:rPr>
              <a:t>az</a:t>
            </a:r>
            <a:r>
              <a:rPr lang="hu-HU" spc="-75" dirty="0">
                <a:cs typeface="Calibri"/>
              </a:rPr>
              <a:t> </a:t>
            </a:r>
            <a:r>
              <a:rPr lang="hu-HU" dirty="0">
                <a:cs typeface="Calibri"/>
              </a:rPr>
              <a:t>átaluk</a:t>
            </a:r>
            <a:r>
              <a:rPr lang="hu-HU" spc="-75" dirty="0">
                <a:cs typeface="Calibri"/>
              </a:rPr>
              <a:t> </a:t>
            </a:r>
            <a:r>
              <a:rPr lang="hu-HU" dirty="0">
                <a:cs typeface="Calibri"/>
              </a:rPr>
              <a:t>kiválasztott</a:t>
            </a:r>
            <a:r>
              <a:rPr lang="hu-HU" spc="-8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személynek </a:t>
            </a:r>
            <a:r>
              <a:rPr lang="hu-HU" dirty="0">
                <a:cs typeface="Calibri"/>
              </a:rPr>
              <a:t>megfelelő</a:t>
            </a:r>
            <a:r>
              <a:rPr lang="hu-HU" spc="-8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részletet</a:t>
            </a:r>
            <a:r>
              <a:rPr lang="hu-HU" spc="-75" dirty="0">
                <a:cs typeface="Calibri"/>
              </a:rPr>
              <a:t> </a:t>
            </a:r>
            <a:r>
              <a:rPr lang="hu-HU" dirty="0">
                <a:cs typeface="Calibri"/>
              </a:rPr>
              <a:t>megkapja</a:t>
            </a:r>
            <a:r>
              <a:rPr lang="hu-HU" spc="-70" dirty="0">
                <a:cs typeface="Calibri"/>
              </a:rPr>
              <a:t> </a:t>
            </a:r>
            <a:r>
              <a:rPr lang="hu-HU" dirty="0">
                <a:cs typeface="Calibri"/>
              </a:rPr>
              <a:t>az</a:t>
            </a:r>
            <a:r>
              <a:rPr lang="hu-HU" spc="-70" dirty="0">
                <a:cs typeface="Calibri"/>
              </a:rPr>
              <a:t> </a:t>
            </a:r>
            <a:r>
              <a:rPr lang="hu-HU" dirty="0">
                <a:cs typeface="Calibri"/>
              </a:rPr>
              <a:t>óriás</a:t>
            </a:r>
            <a:r>
              <a:rPr lang="hu-HU" spc="-5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színezőből</a:t>
            </a:r>
            <a:r>
              <a:rPr lang="hu-HU" spc="-65" dirty="0">
                <a:cs typeface="Calibri"/>
              </a:rPr>
              <a:t> </a:t>
            </a:r>
            <a:r>
              <a:rPr lang="hu-HU" dirty="0">
                <a:cs typeface="Calibri"/>
              </a:rPr>
              <a:t>és</a:t>
            </a:r>
            <a:r>
              <a:rPr lang="hu-HU" spc="-75" dirty="0">
                <a:cs typeface="Calibri"/>
              </a:rPr>
              <a:t> </a:t>
            </a:r>
            <a:r>
              <a:rPr lang="hu-HU" dirty="0">
                <a:cs typeface="Calibri"/>
              </a:rPr>
              <a:t>kiszínezi</a:t>
            </a:r>
            <a:r>
              <a:rPr lang="hu-HU" spc="-7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filctoll </a:t>
            </a:r>
            <a:r>
              <a:rPr lang="hu-HU" dirty="0">
                <a:cs typeface="Calibri"/>
              </a:rPr>
              <a:t>vagy</a:t>
            </a:r>
            <a:r>
              <a:rPr lang="hu-HU" spc="-9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színesceruza</a:t>
            </a:r>
            <a:r>
              <a:rPr lang="hu-HU" spc="-5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segítségével.</a:t>
            </a:r>
            <a:endParaRPr lang="hu-HU" dirty="0">
              <a:cs typeface="Calibri"/>
            </a:endParaRPr>
          </a:p>
          <a:p>
            <a:pPr marL="363855" indent="-351155">
              <a:lnSpc>
                <a:spcPct val="100000"/>
              </a:lnSpc>
              <a:spcBef>
                <a:spcPts val="660"/>
              </a:spcBef>
              <a:buAutoNum type="arabicPeriod" startAt="2"/>
              <a:tabLst>
                <a:tab pos="363855" algn="l"/>
              </a:tabLst>
            </a:pPr>
            <a:r>
              <a:rPr lang="hu-HU" dirty="0">
                <a:cs typeface="Calibri"/>
              </a:rPr>
              <a:t>Egy</a:t>
            </a:r>
            <a:r>
              <a:rPr lang="hu-HU" spc="-50" dirty="0">
                <a:cs typeface="Calibri"/>
              </a:rPr>
              <a:t> </a:t>
            </a:r>
            <a:r>
              <a:rPr lang="hu-HU" spc="-25" dirty="0">
                <a:cs typeface="Calibri"/>
              </a:rPr>
              <a:t>közös</a:t>
            </a:r>
            <a:r>
              <a:rPr lang="hu-HU" spc="-35" dirty="0">
                <a:cs typeface="Calibri"/>
              </a:rPr>
              <a:t> </a:t>
            </a:r>
            <a:r>
              <a:rPr lang="hu-HU" dirty="0">
                <a:cs typeface="Calibri"/>
              </a:rPr>
              <a:t>nagy</a:t>
            </a:r>
            <a:r>
              <a:rPr lang="hu-HU" spc="-5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alkotás</a:t>
            </a:r>
            <a:r>
              <a:rPr lang="hu-HU" spc="-50" dirty="0">
                <a:cs typeface="Calibri"/>
              </a:rPr>
              <a:t> </a:t>
            </a:r>
            <a:r>
              <a:rPr lang="hu-HU" dirty="0">
                <a:cs typeface="Calibri"/>
              </a:rPr>
              <a:t>lesz</a:t>
            </a:r>
            <a:r>
              <a:rPr lang="hu-HU" spc="-35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50" dirty="0">
                <a:cs typeface="Calibri"/>
              </a:rPr>
              <a:t> </a:t>
            </a:r>
            <a:r>
              <a:rPr lang="hu-HU" spc="-20" dirty="0">
                <a:cs typeface="Calibri"/>
              </a:rPr>
              <a:t>végeredménye</a:t>
            </a:r>
            <a:r>
              <a:rPr lang="hu-HU" spc="-45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4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munkánknak!</a:t>
            </a:r>
            <a:endParaRPr lang="hu-HU" dirty="0">
              <a:cs typeface="Calibri"/>
            </a:endParaRPr>
          </a:p>
          <a:p>
            <a:pPr marL="12700" marR="156210">
              <a:lnSpc>
                <a:spcPts val="3020"/>
              </a:lnSpc>
              <a:spcBef>
                <a:spcPts val="1060"/>
              </a:spcBef>
            </a:pPr>
            <a:r>
              <a:rPr lang="hu-HU" dirty="0">
                <a:cs typeface="Calibri"/>
              </a:rPr>
              <a:t>Az</a:t>
            </a:r>
            <a:r>
              <a:rPr lang="hu-HU" spc="-95" dirty="0">
                <a:cs typeface="Calibri"/>
              </a:rPr>
              <a:t> </a:t>
            </a:r>
            <a:r>
              <a:rPr lang="hu-HU" dirty="0">
                <a:cs typeface="Calibri"/>
              </a:rPr>
              <a:t>athéni</a:t>
            </a:r>
            <a:r>
              <a:rPr lang="hu-HU" spc="-80" dirty="0">
                <a:cs typeface="Calibri"/>
              </a:rPr>
              <a:t> </a:t>
            </a:r>
            <a:r>
              <a:rPr lang="hu-HU" dirty="0">
                <a:cs typeface="Calibri"/>
              </a:rPr>
              <a:t>iskola</a:t>
            </a:r>
            <a:r>
              <a:rPr lang="hu-HU" spc="-70" dirty="0">
                <a:cs typeface="Calibri"/>
              </a:rPr>
              <a:t> </a:t>
            </a:r>
            <a:r>
              <a:rPr lang="hu-HU" dirty="0">
                <a:cs typeface="Calibri"/>
              </a:rPr>
              <a:t>plakátja.</a:t>
            </a:r>
            <a:r>
              <a:rPr lang="hu-HU" spc="-70" dirty="0">
                <a:cs typeface="Calibri"/>
              </a:rPr>
              <a:t> </a:t>
            </a:r>
            <a:r>
              <a:rPr lang="hu-HU" dirty="0">
                <a:cs typeface="Calibri"/>
              </a:rPr>
              <a:t>Mindenki</a:t>
            </a:r>
            <a:r>
              <a:rPr lang="hu-HU" spc="-55" dirty="0">
                <a:cs typeface="Calibri"/>
              </a:rPr>
              <a:t> </a:t>
            </a:r>
            <a:r>
              <a:rPr lang="hu-HU" dirty="0">
                <a:cs typeface="Calibri"/>
              </a:rPr>
              <a:t>kap</a:t>
            </a:r>
            <a:r>
              <a:rPr lang="hu-HU" spc="-90" dirty="0">
                <a:cs typeface="Calibri"/>
              </a:rPr>
              <a:t> </a:t>
            </a:r>
            <a:r>
              <a:rPr lang="hu-HU" dirty="0">
                <a:cs typeface="Calibri"/>
              </a:rPr>
              <a:t>egy</a:t>
            </a:r>
            <a:r>
              <a:rPr lang="hu-HU" spc="-9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részletet</a:t>
            </a:r>
            <a:r>
              <a:rPr lang="hu-HU" spc="-110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9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képből,</a:t>
            </a:r>
            <a:r>
              <a:rPr lang="hu-HU" spc="-7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amelyet </a:t>
            </a:r>
            <a:r>
              <a:rPr lang="hu-HU" dirty="0">
                <a:cs typeface="Calibri"/>
              </a:rPr>
              <a:t>meg</a:t>
            </a:r>
            <a:r>
              <a:rPr lang="hu-HU" spc="-75" dirty="0">
                <a:cs typeface="Calibri"/>
              </a:rPr>
              <a:t> </a:t>
            </a:r>
            <a:r>
              <a:rPr lang="hu-HU" dirty="0">
                <a:cs typeface="Calibri"/>
              </a:rPr>
              <a:t>kell</a:t>
            </a:r>
            <a:r>
              <a:rPr lang="hu-HU" spc="-7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keresnie</a:t>
            </a:r>
            <a:r>
              <a:rPr lang="hu-HU" spc="-60" dirty="0">
                <a:cs typeface="Calibri"/>
              </a:rPr>
              <a:t> </a:t>
            </a:r>
            <a:r>
              <a:rPr lang="hu-HU" dirty="0">
                <a:cs typeface="Calibri"/>
              </a:rPr>
              <a:t>az</a:t>
            </a:r>
            <a:r>
              <a:rPr lang="hu-HU" spc="-70" dirty="0">
                <a:cs typeface="Calibri"/>
              </a:rPr>
              <a:t> </a:t>
            </a:r>
            <a:r>
              <a:rPr lang="hu-HU" dirty="0">
                <a:cs typeface="Calibri"/>
              </a:rPr>
              <a:t>egész</a:t>
            </a:r>
            <a:r>
              <a:rPr lang="hu-HU" spc="-7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képen</a:t>
            </a:r>
            <a:r>
              <a:rPr lang="hu-HU" spc="-65" dirty="0">
                <a:cs typeface="Calibri"/>
              </a:rPr>
              <a:t> </a:t>
            </a:r>
            <a:r>
              <a:rPr lang="hu-HU" dirty="0">
                <a:cs typeface="Calibri"/>
              </a:rPr>
              <a:t>és</a:t>
            </a:r>
            <a:r>
              <a:rPr lang="hu-HU" spc="-60" dirty="0">
                <a:cs typeface="Calibri"/>
              </a:rPr>
              <a:t> </a:t>
            </a:r>
            <a:r>
              <a:rPr lang="hu-HU" dirty="0">
                <a:cs typeface="Calibri"/>
              </a:rPr>
              <a:t>annak</a:t>
            </a:r>
            <a:r>
              <a:rPr lang="hu-HU" spc="-5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megfelelően</a:t>
            </a:r>
            <a:r>
              <a:rPr lang="hu-HU" spc="-8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kiszínezni </a:t>
            </a:r>
            <a:r>
              <a:rPr lang="hu-HU" dirty="0">
                <a:cs typeface="Calibri"/>
              </a:rPr>
              <a:t>lehetőleg</a:t>
            </a:r>
            <a:r>
              <a:rPr lang="hu-HU" spc="-10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színazonosra.</a:t>
            </a:r>
            <a:r>
              <a:rPr lang="hu-HU" spc="-65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8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kiszínezés</a:t>
            </a:r>
            <a:r>
              <a:rPr lang="hu-HU" spc="-85" dirty="0">
                <a:cs typeface="Calibri"/>
              </a:rPr>
              <a:t> </a:t>
            </a:r>
            <a:r>
              <a:rPr lang="hu-HU" dirty="0">
                <a:cs typeface="Calibri"/>
              </a:rPr>
              <a:t>után</a:t>
            </a:r>
            <a:r>
              <a:rPr lang="hu-HU" spc="-8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vágjátok</a:t>
            </a:r>
            <a:r>
              <a:rPr lang="hu-HU" spc="-9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körbe</a:t>
            </a:r>
            <a:r>
              <a:rPr lang="hu-HU" spc="-90" dirty="0">
                <a:cs typeface="Calibri"/>
              </a:rPr>
              <a:t> </a:t>
            </a:r>
            <a:r>
              <a:rPr lang="hu-HU" dirty="0">
                <a:cs typeface="Calibri"/>
              </a:rPr>
              <a:t>a</a:t>
            </a:r>
            <a:r>
              <a:rPr lang="hu-HU" spc="-95" dirty="0">
                <a:cs typeface="Calibri"/>
              </a:rPr>
              <a:t> </a:t>
            </a:r>
            <a:r>
              <a:rPr lang="hu-HU" dirty="0">
                <a:cs typeface="Calibri"/>
              </a:rPr>
              <a:t>kapott</a:t>
            </a:r>
            <a:r>
              <a:rPr lang="hu-HU" spc="-80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részt.</a:t>
            </a:r>
            <a:endParaRPr lang="hu-HU" dirty="0">
              <a:cs typeface="Calibri"/>
            </a:endParaRPr>
          </a:p>
          <a:p>
            <a:pPr marL="365125" indent="-352425">
              <a:lnSpc>
                <a:spcPct val="100000"/>
              </a:lnSpc>
              <a:spcBef>
                <a:spcPts val="625"/>
              </a:spcBef>
              <a:buAutoNum type="arabicPeriod" startAt="3"/>
              <a:tabLst>
                <a:tab pos="365125" algn="l"/>
              </a:tabLst>
            </a:pPr>
            <a:r>
              <a:rPr lang="hu-HU" dirty="0">
                <a:cs typeface="Calibri"/>
              </a:rPr>
              <a:t>A</a:t>
            </a:r>
            <a:r>
              <a:rPr lang="hu-HU" spc="-70" dirty="0">
                <a:cs typeface="Calibri"/>
              </a:rPr>
              <a:t> </a:t>
            </a:r>
            <a:r>
              <a:rPr lang="hu-HU" dirty="0">
                <a:cs typeface="Calibri"/>
              </a:rPr>
              <a:t>kép</a:t>
            </a:r>
            <a:r>
              <a:rPr lang="hu-HU" spc="-7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összeillesztése</a:t>
            </a:r>
            <a:r>
              <a:rPr lang="hu-HU" spc="-75" dirty="0">
                <a:cs typeface="Calibri"/>
              </a:rPr>
              <a:t> </a:t>
            </a:r>
            <a:r>
              <a:rPr lang="hu-HU" spc="-10" dirty="0">
                <a:cs typeface="Calibri"/>
              </a:rPr>
              <a:t>egésszé.</a:t>
            </a:r>
            <a:endParaRPr lang="hu-H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592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30079" y="0"/>
            <a:ext cx="68155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26225"/>
      </p:ext>
    </p:extLst>
  </p:cSld>
  <p:clrMapOvr>
    <a:masterClrMapping/>
  </p:clrMapOvr>
</p:sld>
</file>

<file path=ppt/theme/theme1.xml><?xml version="1.0" encoding="utf-8"?>
<a:theme xmlns:a="http://schemas.openxmlformats.org/drawingml/2006/main" name="Archway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" id="{CCBE687C-D9F1-4254-B066-5079611C2397}" vid="{9D57D580-D4A7-454F-BF49-8DDDB4A818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Archway</Template>
  <TotalTime>11</TotalTime>
  <Words>490</Words>
  <Application>Microsoft Macintosh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Felix Titling</vt:lpstr>
      <vt:lpstr>Goudy Old Style</vt:lpstr>
      <vt:lpstr>Archway</vt:lpstr>
      <vt:lpstr>Raffaello Santi</vt:lpstr>
      <vt:lpstr>PowerPoint Presentation</vt:lpstr>
      <vt:lpstr>PowerPoint Presentation</vt:lpstr>
      <vt:lpstr>PowerPoint Presentation</vt:lpstr>
      <vt:lpstr>PowerPoint Presentation</vt:lpstr>
      <vt:lpstr>Sixtusi Madonna 1512</vt:lpstr>
      <vt:lpstr>X. Leó pápa portréja  1518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Raffaello Santi</dc:title>
  <dc:creator>Lukácsi András Attila</dc:creator>
  <cp:lastModifiedBy>Judit Horgas</cp:lastModifiedBy>
  <cp:revision>3</cp:revision>
  <dcterms:created xsi:type="dcterms:W3CDTF">2026-11-07T06:55:34Z</dcterms:created>
  <dcterms:modified xsi:type="dcterms:W3CDTF">2026-11-07T16:23:02Z</dcterms:modified>
</cp:coreProperties>
</file>